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8" r:id="rId4"/>
    <p:sldId id="259" r:id="rId5"/>
    <p:sldId id="260" r:id="rId6"/>
    <p:sldId id="273" r:id="rId7"/>
    <p:sldId id="294" r:id="rId8"/>
    <p:sldId id="295" r:id="rId9"/>
    <p:sldId id="299" r:id="rId10"/>
    <p:sldId id="261" r:id="rId11"/>
    <p:sldId id="280" r:id="rId12"/>
    <p:sldId id="290" r:id="rId13"/>
    <p:sldId id="262" r:id="rId14"/>
    <p:sldId id="275" r:id="rId15"/>
    <p:sldId id="272" r:id="rId16"/>
    <p:sldId id="276" r:id="rId17"/>
    <p:sldId id="266" r:id="rId18"/>
    <p:sldId id="279" r:id="rId19"/>
    <p:sldId id="289" r:id="rId20"/>
    <p:sldId id="282" r:id="rId21"/>
    <p:sldId id="277" r:id="rId22"/>
    <p:sldId id="283" r:id="rId23"/>
    <p:sldId id="284" r:id="rId24"/>
    <p:sldId id="285" r:id="rId25"/>
    <p:sldId id="286" r:id="rId26"/>
    <p:sldId id="287" r:id="rId27"/>
    <p:sldId id="288" r:id="rId28"/>
    <p:sldId id="291" r:id="rId29"/>
    <p:sldId id="293" r:id="rId30"/>
    <p:sldId id="296" r:id="rId31"/>
    <p:sldId id="298" r:id="rId32"/>
    <p:sldId id="297" r:id="rId33"/>
    <p:sldId id="268" r:id="rId34"/>
    <p:sldId id="270" r:id="rId35"/>
    <p:sldId id="269" r:id="rId36"/>
    <p:sldId id="27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74C168-A5A5-418C-AFF5-6495A10D8419}" type="datetimeFigureOut">
              <a:rPr lang="en-IN" smtClean="0"/>
              <a:t>29-05-2019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A25BF-0512-4D72-A7B6-D6B364FB7A2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73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74C168-A5A5-418C-AFF5-6495A10D8419}" type="datetimeFigureOut">
              <a:rPr lang="en-IN" smtClean="0"/>
              <a:t>29-05-2019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A25BF-0512-4D72-A7B6-D6B364FB7A2E}" type="slidenum">
              <a:rPr lang="en-IN" smtClean="0"/>
              <a:t>‹#›</a:t>
            </a:fld>
            <a:endParaRPr lang="en-IN"/>
          </a:p>
        </p:txBody>
      </p:sp>
    </p:spTree>
    <p:extLst>
      <p:ext uri="{BB962C8B-B14F-4D97-AF65-F5344CB8AC3E}">
        <p14:creationId xmlns:p14="http://schemas.microsoft.com/office/powerpoint/2010/main" val="150897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74C168-A5A5-418C-AFF5-6495A10D8419}" type="datetimeFigureOut">
              <a:rPr lang="en-IN" smtClean="0"/>
              <a:t>29-05-2019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A25BF-0512-4D72-A7B6-D6B364FB7A2E}" type="slidenum">
              <a:rPr lang="en-IN" smtClean="0"/>
              <a:t>‹#›</a:t>
            </a:fld>
            <a:endParaRPr lang="en-IN"/>
          </a:p>
        </p:txBody>
      </p:sp>
    </p:spTree>
    <p:extLst>
      <p:ext uri="{BB962C8B-B14F-4D97-AF65-F5344CB8AC3E}">
        <p14:creationId xmlns:p14="http://schemas.microsoft.com/office/powerpoint/2010/main" val="596894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74C168-A5A5-418C-AFF5-6495A10D8419}" type="datetimeFigureOut">
              <a:rPr lang="en-IN" smtClean="0"/>
              <a:t>29-05-2019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A25BF-0512-4D72-A7B6-D6B364FB7A2E}" type="slidenum">
              <a:rPr lang="en-IN" smtClean="0"/>
              <a:t>‹#›</a:t>
            </a:fld>
            <a:endParaRPr lang="en-IN"/>
          </a:p>
        </p:txBody>
      </p:sp>
    </p:spTree>
    <p:extLst>
      <p:ext uri="{BB962C8B-B14F-4D97-AF65-F5344CB8AC3E}">
        <p14:creationId xmlns:p14="http://schemas.microsoft.com/office/powerpoint/2010/main" val="1402759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74C168-A5A5-418C-AFF5-6495A10D8419}" type="datetimeFigureOut">
              <a:rPr lang="en-IN" smtClean="0"/>
              <a:t>29-05-2019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2CA25BF-0512-4D72-A7B6-D6B364FB7A2E}"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26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74C168-A5A5-418C-AFF5-6495A10D8419}" type="datetimeFigureOut">
              <a:rPr lang="en-IN" smtClean="0"/>
              <a:t>29-05-2019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CA25BF-0512-4D72-A7B6-D6B364FB7A2E}" type="slidenum">
              <a:rPr lang="en-IN" smtClean="0"/>
              <a:t>‹#›</a:t>
            </a:fld>
            <a:endParaRPr lang="en-IN"/>
          </a:p>
        </p:txBody>
      </p:sp>
    </p:spTree>
    <p:extLst>
      <p:ext uri="{BB962C8B-B14F-4D97-AF65-F5344CB8AC3E}">
        <p14:creationId xmlns:p14="http://schemas.microsoft.com/office/powerpoint/2010/main" val="2995450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74C168-A5A5-418C-AFF5-6495A10D8419}" type="datetimeFigureOut">
              <a:rPr lang="en-IN" smtClean="0"/>
              <a:t>29-05-2019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2CA25BF-0512-4D72-A7B6-D6B364FB7A2E}" type="slidenum">
              <a:rPr lang="en-IN" smtClean="0"/>
              <a:t>‹#›</a:t>
            </a:fld>
            <a:endParaRPr lang="en-IN"/>
          </a:p>
        </p:txBody>
      </p:sp>
    </p:spTree>
    <p:extLst>
      <p:ext uri="{BB962C8B-B14F-4D97-AF65-F5344CB8AC3E}">
        <p14:creationId xmlns:p14="http://schemas.microsoft.com/office/powerpoint/2010/main" val="1723968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74C168-A5A5-418C-AFF5-6495A10D8419}" type="datetimeFigureOut">
              <a:rPr lang="en-IN" smtClean="0"/>
              <a:t>29-05-2019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2CA25BF-0512-4D72-A7B6-D6B364FB7A2E}" type="slidenum">
              <a:rPr lang="en-IN" smtClean="0"/>
              <a:t>‹#›</a:t>
            </a:fld>
            <a:endParaRPr lang="en-IN"/>
          </a:p>
        </p:txBody>
      </p:sp>
    </p:spTree>
    <p:extLst>
      <p:ext uri="{BB962C8B-B14F-4D97-AF65-F5344CB8AC3E}">
        <p14:creationId xmlns:p14="http://schemas.microsoft.com/office/powerpoint/2010/main" val="255575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F74C168-A5A5-418C-AFF5-6495A10D8419}" type="datetimeFigureOut">
              <a:rPr lang="en-IN" smtClean="0"/>
              <a:t>29-05-2019</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62CA25BF-0512-4D72-A7B6-D6B364FB7A2E}" type="slidenum">
              <a:rPr lang="en-IN" smtClean="0"/>
              <a:t>‹#›</a:t>
            </a:fld>
            <a:endParaRPr lang="en-IN"/>
          </a:p>
        </p:txBody>
      </p:sp>
    </p:spTree>
    <p:extLst>
      <p:ext uri="{BB962C8B-B14F-4D97-AF65-F5344CB8AC3E}">
        <p14:creationId xmlns:p14="http://schemas.microsoft.com/office/powerpoint/2010/main" val="2511534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F74C168-A5A5-418C-AFF5-6495A10D8419}" type="datetimeFigureOut">
              <a:rPr lang="en-IN" smtClean="0"/>
              <a:t>29-05-2019</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2CA25BF-0512-4D72-A7B6-D6B364FB7A2E}" type="slidenum">
              <a:rPr lang="en-IN" smtClean="0"/>
              <a:t>‹#›</a:t>
            </a:fld>
            <a:endParaRPr lang="en-IN"/>
          </a:p>
        </p:txBody>
      </p:sp>
    </p:spTree>
    <p:extLst>
      <p:ext uri="{BB962C8B-B14F-4D97-AF65-F5344CB8AC3E}">
        <p14:creationId xmlns:p14="http://schemas.microsoft.com/office/powerpoint/2010/main" val="2483333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F74C168-A5A5-418C-AFF5-6495A10D8419}" type="datetimeFigureOut">
              <a:rPr lang="en-IN" smtClean="0"/>
              <a:t>29-05-2019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2CA25BF-0512-4D72-A7B6-D6B364FB7A2E}" type="slidenum">
              <a:rPr lang="en-IN" smtClean="0"/>
              <a:t>‹#›</a:t>
            </a:fld>
            <a:endParaRPr lang="en-IN"/>
          </a:p>
        </p:txBody>
      </p:sp>
    </p:spTree>
    <p:extLst>
      <p:ext uri="{BB962C8B-B14F-4D97-AF65-F5344CB8AC3E}">
        <p14:creationId xmlns:p14="http://schemas.microsoft.com/office/powerpoint/2010/main" val="236025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F74C168-A5A5-418C-AFF5-6495A10D8419}" type="datetimeFigureOut">
              <a:rPr lang="en-IN" smtClean="0"/>
              <a:t>29-05-2019</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2CA25BF-0512-4D72-A7B6-D6B364FB7A2E}"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92386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821DCA8-0AC6-4774-89EF-D2183598D7C8}"/>
              </a:ext>
            </a:extLst>
          </p:cNvPr>
          <p:cNvPicPr/>
          <p:nvPr/>
        </p:nvPicPr>
        <p:blipFill>
          <a:blip r:embed="rId2" cstate="print"/>
          <a:srcRect/>
          <a:stretch>
            <a:fillRect/>
          </a:stretch>
        </p:blipFill>
        <p:spPr bwMode="auto">
          <a:xfrm>
            <a:off x="5412328" y="2864901"/>
            <a:ext cx="1367342" cy="1440160"/>
          </a:xfrm>
          <a:prstGeom prst="rect">
            <a:avLst/>
          </a:prstGeom>
          <a:noFill/>
          <a:ln w="9525">
            <a:noFill/>
            <a:miter lim="800000"/>
            <a:headEnd/>
            <a:tailEnd/>
          </a:ln>
        </p:spPr>
      </p:pic>
      <p:sp>
        <p:nvSpPr>
          <p:cNvPr id="5" name="TextBox 4">
            <a:extLst>
              <a:ext uri="{FF2B5EF4-FFF2-40B4-BE49-F238E27FC236}">
                <a16:creationId xmlns="" xmlns:a16="http://schemas.microsoft.com/office/drawing/2014/main" id="{D654754C-CE34-4B0E-9801-BE72075F7E12}"/>
              </a:ext>
            </a:extLst>
          </p:cNvPr>
          <p:cNvSpPr txBox="1"/>
          <p:nvPr/>
        </p:nvSpPr>
        <p:spPr>
          <a:xfrm>
            <a:off x="2310580" y="125087"/>
            <a:ext cx="7598735" cy="954107"/>
          </a:xfrm>
          <a:prstGeom prst="rect">
            <a:avLst/>
          </a:prstGeom>
          <a:noFill/>
        </p:spPr>
        <p:txBody>
          <a:bodyPr wrap="square" rtlCol="0">
            <a:spAutoFit/>
          </a:bodyPr>
          <a:lstStyle/>
          <a:p>
            <a:pPr algn="ctr"/>
            <a:r>
              <a:rPr lang="en-IN" sz="2800" b="1" dirty="0">
                <a:effectLst>
                  <a:outerShdw blurRad="38100" dist="38100" dir="2700000" algn="tl">
                    <a:srgbClr val="000000">
                      <a:alpha val="43137"/>
                    </a:srgbClr>
                  </a:outerShdw>
                </a:effectLst>
                <a:cs typeface="Times New Roman" pitchFamily="18" charset="0"/>
              </a:rPr>
              <a:t>PERSON IDENTIFICATION SYSTEM USING MACHINE LEARNING</a:t>
            </a:r>
          </a:p>
        </p:txBody>
      </p:sp>
      <p:sp>
        <p:nvSpPr>
          <p:cNvPr id="6" name="TextBox 5">
            <a:extLst>
              <a:ext uri="{FF2B5EF4-FFF2-40B4-BE49-F238E27FC236}">
                <a16:creationId xmlns="" xmlns:a16="http://schemas.microsoft.com/office/drawing/2014/main" id="{702B6C05-C7D0-4A92-A5A6-E94AD0083F59}"/>
              </a:ext>
            </a:extLst>
          </p:cNvPr>
          <p:cNvSpPr txBox="1"/>
          <p:nvPr/>
        </p:nvSpPr>
        <p:spPr>
          <a:xfrm>
            <a:off x="4333196" y="1323161"/>
            <a:ext cx="3553501" cy="1477328"/>
          </a:xfrm>
          <a:prstGeom prst="rect">
            <a:avLst/>
          </a:prstGeom>
          <a:noFill/>
        </p:spPr>
        <p:txBody>
          <a:bodyPr wrap="square" rtlCol="0">
            <a:spAutoFit/>
          </a:bodyPr>
          <a:lstStyle/>
          <a:p>
            <a:pPr algn="ctr"/>
            <a:r>
              <a:rPr lang="en-IN" dirty="0">
                <a:latin typeface="Calibri Light" panose="020F0302020204030204" pitchFamily="34" charset="0"/>
                <a:cs typeface="Calibri Light" panose="020F0302020204030204" pitchFamily="34" charset="0"/>
              </a:rPr>
              <a:t>Presented By: </a:t>
            </a:r>
          </a:p>
          <a:p>
            <a:pPr algn="ctr"/>
            <a:r>
              <a:rPr lang="en-IN" b="1" dirty="0">
                <a:latin typeface="Calibri Light" panose="020F0302020204030204" pitchFamily="34" charset="0"/>
                <a:cs typeface="Calibri Light" panose="020F0302020204030204" pitchFamily="34" charset="0"/>
              </a:rPr>
              <a:t>Group </a:t>
            </a:r>
            <a:r>
              <a:rPr lang="en-IN" b="1" dirty="0" smtClean="0">
                <a:latin typeface="Calibri Light" panose="020F0302020204030204" pitchFamily="34" charset="0"/>
                <a:cs typeface="Calibri Light" panose="020F0302020204030204" pitchFamily="34" charset="0"/>
              </a:rPr>
              <a:t>– 4</a:t>
            </a:r>
          </a:p>
          <a:p>
            <a:pPr algn="ctr"/>
            <a:r>
              <a:rPr lang="en-IN" b="1" dirty="0" err="1">
                <a:latin typeface="Calibri Light" panose="020F0302020204030204" pitchFamily="34" charset="0"/>
                <a:cs typeface="Calibri Light" panose="020F0302020204030204" pitchFamily="34" charset="0"/>
              </a:rPr>
              <a:t>Pawan</a:t>
            </a:r>
            <a:r>
              <a:rPr lang="en-IN" b="1" dirty="0">
                <a:latin typeface="Calibri Light" panose="020F0302020204030204" pitchFamily="34" charset="0"/>
                <a:cs typeface="Calibri Light" panose="020F0302020204030204" pitchFamily="34" charset="0"/>
              </a:rPr>
              <a:t> Kumar </a:t>
            </a:r>
            <a:r>
              <a:rPr lang="en-IN" b="1" dirty="0" err="1">
                <a:latin typeface="Calibri Light" panose="020F0302020204030204" pitchFamily="34" charset="0"/>
                <a:cs typeface="Calibri Light" panose="020F0302020204030204" pitchFamily="34" charset="0"/>
              </a:rPr>
              <a:t>Thapa</a:t>
            </a:r>
            <a:r>
              <a:rPr lang="en-IN" b="1" dirty="0">
                <a:latin typeface="Calibri Light" panose="020F0302020204030204" pitchFamily="34" charset="0"/>
                <a:cs typeface="Calibri Light" panose="020F0302020204030204" pitchFamily="34" charset="0"/>
              </a:rPr>
              <a:t> (20155032</a:t>
            </a:r>
            <a:r>
              <a:rPr lang="en-IN" b="1" dirty="0" smtClean="0">
                <a:latin typeface="Calibri Light" panose="020F0302020204030204" pitchFamily="34" charset="0"/>
                <a:cs typeface="Calibri Light" panose="020F0302020204030204" pitchFamily="34" charset="0"/>
              </a:rPr>
              <a:t>)</a:t>
            </a:r>
            <a:endParaRPr lang="en-IN" b="1" dirty="0">
              <a:latin typeface="Calibri Light" panose="020F0302020204030204" pitchFamily="34" charset="0"/>
              <a:cs typeface="Calibri Light" panose="020F0302020204030204" pitchFamily="34" charset="0"/>
            </a:endParaRPr>
          </a:p>
          <a:p>
            <a:pPr algn="ctr"/>
            <a:r>
              <a:rPr lang="en-IN" b="1" dirty="0">
                <a:latin typeface="Calibri Light" panose="020F0302020204030204" pitchFamily="34" charset="0"/>
                <a:cs typeface="Calibri Light" panose="020F0302020204030204" pitchFamily="34" charset="0"/>
              </a:rPr>
              <a:t>Aman Agarwal (20155066)</a:t>
            </a:r>
          </a:p>
          <a:p>
            <a:pPr algn="ctr"/>
            <a:r>
              <a:rPr lang="en-IN" b="1" dirty="0">
                <a:latin typeface="Calibri Light" panose="020F0302020204030204" pitchFamily="34" charset="0"/>
                <a:cs typeface="Calibri Light" panose="020F0302020204030204" pitchFamily="34" charset="0"/>
              </a:rPr>
              <a:t>Deepanjan Saha (20152048</a:t>
            </a:r>
            <a:r>
              <a:rPr lang="en-IN" b="1" dirty="0" smtClean="0">
                <a:latin typeface="Calibri Light" panose="020F0302020204030204" pitchFamily="34" charset="0"/>
                <a:cs typeface="Calibri Light" panose="020F0302020204030204" pitchFamily="34" charset="0"/>
              </a:rPr>
              <a:t>)</a:t>
            </a:r>
            <a:endParaRPr lang="en-IN" b="1" dirty="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 xmlns:a16="http://schemas.microsoft.com/office/drawing/2014/main" id="{8015C4A6-E7F3-4E77-888C-4D9787CDA057}"/>
              </a:ext>
            </a:extLst>
          </p:cNvPr>
          <p:cNvSpPr txBox="1"/>
          <p:nvPr/>
        </p:nvSpPr>
        <p:spPr>
          <a:xfrm>
            <a:off x="4952097" y="4493994"/>
            <a:ext cx="2287806" cy="646331"/>
          </a:xfrm>
          <a:prstGeom prst="rect">
            <a:avLst/>
          </a:prstGeom>
          <a:noFill/>
        </p:spPr>
        <p:txBody>
          <a:bodyPr wrap="none" rtlCol="0">
            <a:spAutoFit/>
          </a:bodyPr>
          <a:lstStyle/>
          <a:p>
            <a:pPr algn="ctr"/>
            <a:r>
              <a:rPr lang="en-IN" dirty="0">
                <a:latin typeface="Calibri Light" panose="020F0302020204030204" pitchFamily="34" charset="0"/>
                <a:cs typeface="Calibri Light" panose="020F0302020204030204" pitchFamily="34" charset="0"/>
              </a:rPr>
              <a:t>Under the guidance of</a:t>
            </a:r>
          </a:p>
          <a:p>
            <a:pPr algn="ctr"/>
            <a:r>
              <a:rPr lang="en-IN" b="1" dirty="0">
                <a:latin typeface="Calibri Light" panose="020F0302020204030204" pitchFamily="34" charset="0"/>
                <a:cs typeface="Calibri Light" panose="020F0302020204030204" pitchFamily="34" charset="0"/>
              </a:rPr>
              <a:t>Prof. Haranath Kar</a:t>
            </a:r>
          </a:p>
        </p:txBody>
      </p:sp>
      <p:sp>
        <p:nvSpPr>
          <p:cNvPr id="8" name="TextBox 7">
            <a:extLst>
              <a:ext uri="{FF2B5EF4-FFF2-40B4-BE49-F238E27FC236}">
                <a16:creationId xmlns="" xmlns:a16="http://schemas.microsoft.com/office/drawing/2014/main" id="{A740FD7F-45B7-4EC3-88F4-14900B309BDA}"/>
              </a:ext>
            </a:extLst>
          </p:cNvPr>
          <p:cNvSpPr txBox="1"/>
          <p:nvPr/>
        </p:nvSpPr>
        <p:spPr>
          <a:xfrm>
            <a:off x="2769418" y="5329258"/>
            <a:ext cx="6681060" cy="923330"/>
          </a:xfrm>
          <a:prstGeom prst="rect">
            <a:avLst/>
          </a:prstGeom>
          <a:noFill/>
        </p:spPr>
        <p:txBody>
          <a:bodyPr wrap="none" rtlCol="0">
            <a:spAutoFit/>
          </a:bodyPr>
          <a:lstStyle/>
          <a:p>
            <a:pPr algn="ctr"/>
            <a:r>
              <a:rPr lang="en-IN" dirty="0">
                <a:latin typeface="+mj-lt"/>
                <a:cs typeface="Times New Roman" pitchFamily="18" charset="0"/>
              </a:rPr>
              <a:t>DEPARTMENT OF ELECTRONICS AND COMMUNICATION ENGINEERING</a:t>
            </a:r>
          </a:p>
          <a:p>
            <a:pPr algn="ctr"/>
            <a:r>
              <a:rPr lang="en-IN" dirty="0">
                <a:latin typeface="+mj-lt"/>
                <a:cs typeface="Times New Roman" pitchFamily="18" charset="0"/>
              </a:rPr>
              <a:t>MOTILAL NEHRU NATIONAL INSTITUTE OF TECHNOLOGY ALLAHABAD</a:t>
            </a:r>
          </a:p>
          <a:p>
            <a:pPr algn="ctr"/>
            <a:r>
              <a:rPr lang="en-IN" dirty="0">
                <a:latin typeface="+mj-lt"/>
                <a:cs typeface="Times New Roman" pitchFamily="18" charset="0"/>
              </a:rPr>
              <a:t>PRAYAGRAJ-211004, INDIA</a:t>
            </a:r>
          </a:p>
        </p:txBody>
      </p:sp>
    </p:spTree>
    <p:extLst>
      <p:ext uri="{BB962C8B-B14F-4D97-AF65-F5344CB8AC3E}">
        <p14:creationId xmlns:p14="http://schemas.microsoft.com/office/powerpoint/2010/main" val="1137347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0824" y="1183732"/>
            <a:ext cx="8193024" cy="4778917"/>
          </a:xfrm>
          <a:prstGeom prst="rect">
            <a:avLst/>
          </a:prstGeom>
        </p:spPr>
      </p:pic>
      <p:sp>
        <p:nvSpPr>
          <p:cNvPr id="3" name="TextBox 2"/>
          <p:cNvSpPr txBox="1"/>
          <p:nvPr/>
        </p:nvSpPr>
        <p:spPr>
          <a:xfrm>
            <a:off x="2779776" y="292608"/>
            <a:ext cx="6995160" cy="707886"/>
          </a:xfrm>
          <a:prstGeom prst="rect">
            <a:avLst/>
          </a:prstGeom>
          <a:noFill/>
        </p:spPr>
        <p:txBody>
          <a:bodyPr wrap="square" rtlCol="0">
            <a:spAutoFit/>
          </a:bodyPr>
          <a:lstStyle/>
          <a:p>
            <a:pPr algn="ctr"/>
            <a:r>
              <a:rPr lang="en-US" sz="4000" dirty="0" smtClean="0"/>
              <a:t>WORKFLOW</a:t>
            </a:r>
            <a:endParaRPr lang="en-US" sz="4000" dirty="0"/>
          </a:p>
        </p:txBody>
      </p:sp>
    </p:spTree>
    <p:extLst>
      <p:ext uri="{BB962C8B-B14F-4D97-AF65-F5344CB8AC3E}">
        <p14:creationId xmlns:p14="http://schemas.microsoft.com/office/powerpoint/2010/main" val="1667038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57745" y="1603327"/>
            <a:ext cx="9476509" cy="2800767"/>
          </a:xfrm>
          <a:prstGeom prst="rect">
            <a:avLst/>
          </a:prstGeom>
          <a:noFill/>
        </p:spPr>
        <p:txBody>
          <a:bodyPr wrap="square" rtlCol="0">
            <a:spAutoFit/>
          </a:bodyPr>
          <a:lstStyle/>
          <a:p>
            <a:pPr algn="ctr"/>
            <a:r>
              <a:rPr lang="en-US" sz="8800" b="1" dirty="0">
                <a:latin typeface="+mj-lt"/>
              </a:rPr>
              <a:t>PHASE 1</a:t>
            </a:r>
          </a:p>
          <a:p>
            <a:pPr algn="ctr"/>
            <a:r>
              <a:rPr lang="en-US" sz="8800" b="1" dirty="0">
                <a:latin typeface="+mj-lt"/>
              </a:rPr>
              <a:t>(Face Detection)</a:t>
            </a:r>
          </a:p>
        </p:txBody>
      </p:sp>
    </p:spTree>
    <p:extLst>
      <p:ext uri="{BB962C8B-B14F-4D97-AF65-F5344CB8AC3E}">
        <p14:creationId xmlns:p14="http://schemas.microsoft.com/office/powerpoint/2010/main" val="351018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PREPROCESSING</a:t>
            </a:r>
            <a:endParaRPr lang="en-US" dirty="0"/>
          </a:p>
        </p:txBody>
      </p:sp>
      <p:sp>
        <p:nvSpPr>
          <p:cNvPr id="3" name="Content Placeholder 2"/>
          <p:cNvSpPr>
            <a:spLocks noGrp="1"/>
          </p:cNvSpPr>
          <p:nvPr>
            <p:ph idx="1"/>
          </p:nvPr>
        </p:nvSpPr>
        <p:spPr>
          <a:xfrm>
            <a:off x="1097281" y="1845733"/>
            <a:ext cx="4118186" cy="4106333"/>
          </a:xfrm>
        </p:spPr>
        <p:txBody>
          <a:bodyPr/>
          <a:lstStyle/>
          <a:p>
            <a:pPr>
              <a:buFont typeface="Wingdings" pitchFamily="2" charset="2"/>
              <a:buChar char="v"/>
            </a:pPr>
            <a:r>
              <a:rPr lang="en-US" dirty="0"/>
              <a:t>To increase the detection probability of face, we apply some basic Preprocessing methods.</a:t>
            </a:r>
          </a:p>
          <a:p>
            <a:pPr>
              <a:buFont typeface="Wingdings" pitchFamily="2" charset="2"/>
              <a:buChar char="v"/>
            </a:pPr>
            <a:r>
              <a:rPr lang="en-US" b="1" dirty="0"/>
              <a:t>Histogram Equalization (specifically: Contrast limited adaptive histogram equalization (CLAHE)): </a:t>
            </a:r>
            <a:r>
              <a:rPr lang="en-US" dirty="0"/>
              <a:t>This is used to increase the contrast between face and the background in a controlled manner.</a:t>
            </a:r>
          </a:p>
          <a:p>
            <a:pPr>
              <a:buFont typeface="Wingdings" pitchFamily="2" charset="2"/>
              <a:buChar char="v"/>
            </a:pPr>
            <a:r>
              <a:rPr lang="en-US" b="1" dirty="0"/>
              <a:t>Median Blur: </a:t>
            </a:r>
            <a:r>
              <a:rPr lang="en-US" dirty="0"/>
              <a:t>The CLAHE output induces Salt and pepper noise, which is effectively reduced by applying Median filter on the result.</a:t>
            </a:r>
            <a:endParaRPr lang="en-US" b="1" dirty="0"/>
          </a:p>
          <a:p>
            <a:pPr>
              <a:buFont typeface="Wingdings" pitchFamily="2" charset="2"/>
              <a:buChar char="v"/>
            </a:pPr>
            <a:endParaRPr lang="en-US" b="1" dirty="0"/>
          </a:p>
        </p:txBody>
      </p:sp>
      <p:pic>
        <p:nvPicPr>
          <p:cNvPr id="5" name="Picture 2">
            <a:extLst>
              <a:ext uri="{FF2B5EF4-FFF2-40B4-BE49-F238E27FC236}">
                <a16:creationId xmlns="" xmlns:a16="http://schemas.microsoft.com/office/drawing/2014/main" id="{5F1CCD0F-343A-4574-B530-B880DFACB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466" y="2445966"/>
            <a:ext cx="6589954" cy="2527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721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168C4A-5E10-4FE9-B756-0B75FD00594C}"/>
              </a:ext>
            </a:extLst>
          </p:cNvPr>
          <p:cNvSpPr>
            <a:spLocks noGrp="1"/>
          </p:cNvSpPr>
          <p:nvPr>
            <p:ph type="title"/>
          </p:nvPr>
        </p:nvSpPr>
        <p:spPr/>
        <p:txBody>
          <a:bodyPr/>
          <a:lstStyle/>
          <a:p>
            <a:r>
              <a:rPr lang="en-IN" b="1" dirty="0"/>
              <a:t>FACE DETECTION</a:t>
            </a:r>
          </a:p>
        </p:txBody>
      </p:sp>
      <p:sp>
        <p:nvSpPr>
          <p:cNvPr id="3" name="Content Placeholder 2">
            <a:extLst>
              <a:ext uri="{FF2B5EF4-FFF2-40B4-BE49-F238E27FC236}">
                <a16:creationId xmlns="" xmlns:a16="http://schemas.microsoft.com/office/drawing/2014/main" id="{1DAB802E-B936-4DB7-AF7D-87CE98FC69C0}"/>
              </a:ext>
            </a:extLst>
          </p:cNvPr>
          <p:cNvSpPr>
            <a:spLocks noGrp="1"/>
          </p:cNvSpPr>
          <p:nvPr>
            <p:ph idx="1"/>
          </p:nvPr>
        </p:nvSpPr>
        <p:spPr>
          <a:xfrm>
            <a:off x="1097280" y="1845734"/>
            <a:ext cx="6954520" cy="4023360"/>
          </a:xfrm>
        </p:spPr>
        <p:txBody>
          <a:bodyPr>
            <a:normAutofit/>
          </a:bodyPr>
          <a:lstStyle/>
          <a:p>
            <a:pPr algn="just">
              <a:buFont typeface="Wingdings" panose="05000000000000000000" pitchFamily="2" charset="2"/>
              <a:buChar char="v"/>
            </a:pPr>
            <a:r>
              <a:rPr lang="en-IN" b="1" dirty="0">
                <a:latin typeface="Corbel" panose="020B0503020204020204" pitchFamily="34" charset="0"/>
              </a:rPr>
              <a:t>Face Detection</a:t>
            </a:r>
            <a:r>
              <a:rPr lang="en-IN" dirty="0">
                <a:latin typeface="Corbel" panose="020B0503020204020204" pitchFamily="34" charset="0"/>
              </a:rPr>
              <a:t> </a:t>
            </a:r>
            <a:r>
              <a:rPr lang="en-IN" b="1" dirty="0">
                <a:latin typeface="Corbel" panose="020B0503020204020204" pitchFamily="34" charset="0"/>
              </a:rPr>
              <a:t>Objective</a:t>
            </a:r>
            <a:r>
              <a:rPr lang="en-IN" dirty="0">
                <a:latin typeface="Corbel" panose="020B0503020204020204" pitchFamily="34" charset="0"/>
              </a:rPr>
              <a:t>: </a:t>
            </a:r>
          </a:p>
          <a:p>
            <a:pPr algn="just">
              <a:buFont typeface="Wingdings" panose="05000000000000000000" pitchFamily="2" charset="2"/>
              <a:buChar char="v"/>
            </a:pPr>
            <a:r>
              <a:rPr lang="en-IN" dirty="0">
                <a:latin typeface="Corbel" panose="020B0503020204020204" pitchFamily="34" charset="0"/>
              </a:rPr>
              <a:t>Finding the faces (of any size) in an image.</a:t>
            </a:r>
          </a:p>
          <a:p>
            <a:pPr algn="just">
              <a:buFont typeface="Wingdings" panose="05000000000000000000" pitchFamily="2" charset="2"/>
              <a:buChar char="v"/>
            </a:pPr>
            <a:r>
              <a:rPr lang="en-IN" dirty="0">
                <a:latin typeface="Corbel" panose="020B0503020204020204" pitchFamily="34" charset="0"/>
              </a:rPr>
              <a:t>Probably extract them to be used by the face recognition algorithm.</a:t>
            </a:r>
          </a:p>
          <a:p>
            <a:pPr algn="just">
              <a:buFont typeface="Wingdings" panose="05000000000000000000" pitchFamily="2" charset="2"/>
              <a:buChar char="v"/>
            </a:pPr>
            <a:r>
              <a:rPr lang="en-IN" dirty="0">
                <a:latin typeface="Corbel" panose="020B0503020204020204" pitchFamily="34" charset="0"/>
              </a:rPr>
              <a:t> In this project </a:t>
            </a:r>
            <a:r>
              <a:rPr lang="en-IN" dirty="0"/>
              <a:t>we make use of one of the oldest and more popular face recognition algorithms: </a:t>
            </a:r>
            <a:r>
              <a:rPr lang="en-IN" b="1" dirty="0"/>
              <a:t>Local Binary Patterns Histograms (LBPH)</a:t>
            </a:r>
            <a:r>
              <a:rPr lang="en-IN" dirty="0"/>
              <a:t>.</a:t>
            </a:r>
          </a:p>
          <a:p>
            <a:pPr algn="just">
              <a:buFont typeface="Wingdings" panose="05000000000000000000" pitchFamily="2" charset="2"/>
              <a:buChar char="v"/>
            </a:pPr>
            <a:r>
              <a:rPr lang="en-IN" dirty="0">
                <a:latin typeface="Corbel" panose="020B0503020204020204" pitchFamily="34" charset="0"/>
              </a:rPr>
              <a:t> </a:t>
            </a:r>
            <a:r>
              <a:rPr lang="en-IN" b="1" dirty="0"/>
              <a:t>Local Binary Pattern </a:t>
            </a:r>
            <a:r>
              <a:rPr lang="en-IN" dirty="0"/>
              <a:t>(LBP) is a simple yet very efficient texture operator which labels the pixels of an image by thresholding the neighbourhood of each pixel and considers the result as a binary number.</a:t>
            </a:r>
          </a:p>
          <a:p>
            <a:pPr marL="0" indent="0" algn="just">
              <a:buNone/>
            </a:pPr>
            <a:endParaRPr lang="en-IN" dirty="0">
              <a:latin typeface="Corbel" panose="020B0503020204020204" pitchFamily="34" charset="0"/>
            </a:endParaRPr>
          </a:p>
        </p:txBody>
      </p:sp>
      <p:pic>
        <p:nvPicPr>
          <p:cNvPr id="4" name="Picture 3">
            <a:extLst>
              <a:ext uri="{FF2B5EF4-FFF2-40B4-BE49-F238E27FC236}">
                <a16:creationId xmlns="" xmlns:a16="http://schemas.microsoft.com/office/drawing/2014/main" id="{DDF4BF50-81D1-4B02-BBD0-DD1EE5ADFF99}"/>
              </a:ext>
            </a:extLst>
          </p:cNvPr>
          <p:cNvPicPr>
            <a:picLocks noChangeAspect="1"/>
          </p:cNvPicPr>
          <p:nvPr/>
        </p:nvPicPr>
        <p:blipFill>
          <a:blip r:embed="rId2"/>
          <a:stretch>
            <a:fillRect/>
          </a:stretch>
        </p:blipFill>
        <p:spPr>
          <a:xfrm>
            <a:off x="8631555" y="2263141"/>
            <a:ext cx="2524125" cy="2857500"/>
          </a:xfrm>
          <a:prstGeom prst="rect">
            <a:avLst/>
          </a:prstGeom>
        </p:spPr>
      </p:pic>
    </p:spTree>
    <p:extLst>
      <p:ext uri="{BB962C8B-B14F-4D97-AF65-F5344CB8AC3E}">
        <p14:creationId xmlns:p14="http://schemas.microsoft.com/office/powerpoint/2010/main" val="1202379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C23995-60FC-44D0-A05B-CD09B8FBA0E5}"/>
              </a:ext>
            </a:extLst>
          </p:cNvPr>
          <p:cNvSpPr>
            <a:spLocks noGrp="1"/>
          </p:cNvSpPr>
          <p:nvPr>
            <p:ph type="title"/>
          </p:nvPr>
        </p:nvSpPr>
        <p:spPr/>
        <p:txBody>
          <a:bodyPr/>
          <a:lstStyle/>
          <a:p>
            <a:r>
              <a:rPr lang="en-IN" b="1" dirty="0"/>
              <a:t>FACE DETECTION</a:t>
            </a:r>
            <a:endParaRPr lang="en-IN" dirty="0"/>
          </a:p>
        </p:txBody>
      </p:sp>
      <p:sp>
        <p:nvSpPr>
          <p:cNvPr id="3" name="Content Placeholder 2">
            <a:extLst>
              <a:ext uri="{FF2B5EF4-FFF2-40B4-BE49-F238E27FC236}">
                <a16:creationId xmlns="" xmlns:a16="http://schemas.microsoft.com/office/drawing/2014/main" id="{791F54C6-503D-412D-9C90-36B5B903A66E}"/>
              </a:ext>
            </a:extLst>
          </p:cNvPr>
          <p:cNvSpPr>
            <a:spLocks noGrp="1"/>
          </p:cNvSpPr>
          <p:nvPr>
            <p:ph idx="1"/>
          </p:nvPr>
        </p:nvSpPr>
        <p:spPr>
          <a:xfrm>
            <a:off x="1097280" y="2015067"/>
            <a:ext cx="3830320" cy="4023360"/>
          </a:xfrm>
        </p:spPr>
        <p:txBody>
          <a:bodyPr/>
          <a:lstStyle/>
          <a:p>
            <a:pPr algn="just"/>
            <a:r>
              <a:rPr lang="en-IN" b="1" dirty="0">
                <a:latin typeface="Corbel" panose="020B0503020204020204" pitchFamily="34" charset="0"/>
              </a:rPr>
              <a:t>Step By Step LBP operation:</a:t>
            </a:r>
          </a:p>
          <a:p>
            <a:pPr>
              <a:buFont typeface="Wingdings" panose="05000000000000000000" pitchFamily="2" charset="2"/>
              <a:buChar char="v"/>
            </a:pPr>
            <a:r>
              <a:rPr lang="en-IN" dirty="0">
                <a:latin typeface="Corbel" panose="020B0503020204020204" pitchFamily="34" charset="0"/>
              </a:rPr>
              <a:t> The first computational step of the LBPH is to create an intermediate image that describes the original image in a better way, by highlighting the facial characteristics. </a:t>
            </a:r>
          </a:p>
          <a:p>
            <a:pPr>
              <a:buFont typeface="Wingdings" panose="05000000000000000000" pitchFamily="2" charset="2"/>
              <a:buChar char="v"/>
            </a:pPr>
            <a:r>
              <a:rPr lang="en-IN" dirty="0">
                <a:latin typeface="Corbel" panose="020B0503020204020204" pitchFamily="34" charset="0"/>
              </a:rPr>
              <a:t>To do so, the algorithm uses a concept of a sliding window, based on the parameters </a:t>
            </a:r>
            <a:r>
              <a:rPr lang="en-IN" b="1" dirty="0">
                <a:latin typeface="Corbel" panose="020B0503020204020204" pitchFamily="34" charset="0"/>
              </a:rPr>
              <a:t>radius</a:t>
            </a:r>
            <a:r>
              <a:rPr lang="en-IN" dirty="0">
                <a:latin typeface="Corbel" panose="020B0503020204020204" pitchFamily="34" charset="0"/>
              </a:rPr>
              <a:t> and </a:t>
            </a:r>
            <a:r>
              <a:rPr lang="en-IN" b="1" dirty="0" err="1">
                <a:latin typeface="Corbel" panose="020B0503020204020204" pitchFamily="34" charset="0"/>
              </a:rPr>
              <a:t>neighbors</a:t>
            </a:r>
            <a:r>
              <a:rPr lang="en-IN" dirty="0">
                <a:latin typeface="Corbel" panose="020B0503020204020204" pitchFamily="34" charset="0"/>
              </a:rPr>
              <a:t>.</a:t>
            </a:r>
          </a:p>
          <a:p>
            <a:endParaRPr lang="en-IN" dirty="0"/>
          </a:p>
        </p:txBody>
      </p:sp>
      <p:pic>
        <p:nvPicPr>
          <p:cNvPr id="4" name="Picture 3">
            <a:extLst>
              <a:ext uri="{FF2B5EF4-FFF2-40B4-BE49-F238E27FC236}">
                <a16:creationId xmlns="" xmlns:a16="http://schemas.microsoft.com/office/drawing/2014/main" id="{FC8CEEBE-E01E-4DF5-ACF1-DF11BB64206C}"/>
              </a:ext>
            </a:extLst>
          </p:cNvPr>
          <p:cNvPicPr>
            <a:picLocks noChangeAspect="1"/>
          </p:cNvPicPr>
          <p:nvPr/>
        </p:nvPicPr>
        <p:blipFill>
          <a:blip r:embed="rId2"/>
          <a:stretch>
            <a:fillRect/>
          </a:stretch>
        </p:blipFill>
        <p:spPr>
          <a:xfrm>
            <a:off x="4927601" y="2472266"/>
            <a:ext cx="6852874" cy="2261447"/>
          </a:xfrm>
          <a:prstGeom prst="rect">
            <a:avLst/>
          </a:prstGeom>
        </p:spPr>
      </p:pic>
    </p:spTree>
    <p:extLst>
      <p:ext uri="{BB962C8B-B14F-4D97-AF65-F5344CB8AC3E}">
        <p14:creationId xmlns:p14="http://schemas.microsoft.com/office/powerpoint/2010/main" val="3957321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9168C4A-5E10-4FE9-B756-0B75FD00594C}"/>
              </a:ext>
            </a:extLst>
          </p:cNvPr>
          <p:cNvSpPr>
            <a:spLocks noGrp="1"/>
          </p:cNvSpPr>
          <p:nvPr>
            <p:ph type="title"/>
          </p:nvPr>
        </p:nvSpPr>
        <p:spPr/>
        <p:txBody>
          <a:bodyPr/>
          <a:lstStyle/>
          <a:p>
            <a:r>
              <a:rPr lang="en-IN" b="1" dirty="0"/>
              <a:t>FACE DETECTION</a:t>
            </a:r>
          </a:p>
        </p:txBody>
      </p:sp>
      <p:sp>
        <p:nvSpPr>
          <p:cNvPr id="3" name="Content Placeholder 2">
            <a:extLst>
              <a:ext uri="{FF2B5EF4-FFF2-40B4-BE49-F238E27FC236}">
                <a16:creationId xmlns="" xmlns:a16="http://schemas.microsoft.com/office/drawing/2014/main" id="{1DAB802E-B936-4DB7-AF7D-87CE98FC69C0}"/>
              </a:ext>
            </a:extLst>
          </p:cNvPr>
          <p:cNvSpPr>
            <a:spLocks noGrp="1"/>
          </p:cNvSpPr>
          <p:nvPr>
            <p:ph idx="1"/>
          </p:nvPr>
        </p:nvSpPr>
        <p:spPr>
          <a:xfrm>
            <a:off x="1097280" y="2311400"/>
            <a:ext cx="3711787" cy="3329094"/>
          </a:xfrm>
        </p:spPr>
        <p:txBody>
          <a:bodyPr>
            <a:normAutofit/>
          </a:bodyPr>
          <a:lstStyle/>
          <a:p>
            <a:pPr>
              <a:buFont typeface="Wingdings" panose="05000000000000000000" pitchFamily="2" charset="2"/>
              <a:buChar char="v"/>
            </a:pPr>
            <a:r>
              <a:rPr lang="en-IN" dirty="0"/>
              <a:t> </a:t>
            </a:r>
            <a:r>
              <a:rPr lang="en-IN" dirty="0">
                <a:latin typeface="Corbel" panose="020B0503020204020204" pitchFamily="34" charset="0"/>
              </a:rPr>
              <a:t>Now, using the image generated in the last step, we can use the Grid X and Grid Y parameters to divide the image into multiple grids, as can be seen in the following image.</a:t>
            </a:r>
          </a:p>
        </p:txBody>
      </p:sp>
      <p:pic>
        <p:nvPicPr>
          <p:cNvPr id="4" name="Picture 3">
            <a:extLst>
              <a:ext uri="{FF2B5EF4-FFF2-40B4-BE49-F238E27FC236}">
                <a16:creationId xmlns="" xmlns:a16="http://schemas.microsoft.com/office/drawing/2014/main" id="{EC30D951-0175-4033-9DDB-66283B9B15FB}"/>
              </a:ext>
            </a:extLst>
          </p:cNvPr>
          <p:cNvPicPr>
            <a:picLocks noChangeAspect="1"/>
          </p:cNvPicPr>
          <p:nvPr/>
        </p:nvPicPr>
        <p:blipFill>
          <a:blip r:embed="rId2"/>
          <a:stretch>
            <a:fillRect/>
          </a:stretch>
        </p:blipFill>
        <p:spPr>
          <a:xfrm>
            <a:off x="4749800" y="3022600"/>
            <a:ext cx="6819053" cy="2221442"/>
          </a:xfrm>
          <a:prstGeom prst="rect">
            <a:avLst/>
          </a:prstGeom>
        </p:spPr>
      </p:pic>
    </p:spTree>
    <p:extLst>
      <p:ext uri="{BB962C8B-B14F-4D97-AF65-F5344CB8AC3E}">
        <p14:creationId xmlns:p14="http://schemas.microsoft.com/office/powerpoint/2010/main" val="635516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29F38C-6B75-457E-8B86-9F47D7062393}"/>
              </a:ext>
            </a:extLst>
          </p:cNvPr>
          <p:cNvSpPr>
            <a:spLocks noGrp="1"/>
          </p:cNvSpPr>
          <p:nvPr>
            <p:ph type="title"/>
          </p:nvPr>
        </p:nvSpPr>
        <p:spPr/>
        <p:txBody>
          <a:bodyPr/>
          <a:lstStyle/>
          <a:p>
            <a:r>
              <a:rPr lang="en-IN" b="1" dirty="0"/>
              <a:t>FACE DETECTION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E65FB016-DE36-4751-8A2B-7E0C6530AAFF}"/>
                  </a:ext>
                </a:extLst>
              </p:cNvPr>
              <p:cNvSpPr>
                <a:spLocks noGrp="1"/>
              </p:cNvSpPr>
              <p:nvPr>
                <p:ph idx="1"/>
              </p:nvPr>
            </p:nvSpPr>
            <p:spPr>
              <a:xfrm>
                <a:off x="1097279" y="1845734"/>
                <a:ext cx="6463453" cy="4301066"/>
              </a:xfrm>
            </p:spPr>
            <p:txBody>
              <a:bodyPr>
                <a:normAutofit lnSpcReduction="10000"/>
              </a:bodyPr>
              <a:lstStyle/>
              <a:p>
                <a:pPr>
                  <a:buFont typeface="Wingdings" panose="05000000000000000000" pitchFamily="2" charset="2"/>
                  <a:buChar char="v"/>
                </a:pPr>
                <a:r>
                  <a:rPr lang="en-IN" b="1" dirty="0">
                    <a:latin typeface="Corbel" panose="020B0503020204020204" pitchFamily="34" charset="0"/>
                  </a:rPr>
                  <a:t>A true positive (TP) </a:t>
                </a:r>
                <a:r>
                  <a:rPr lang="en-IN" dirty="0">
                    <a:latin typeface="Corbel" panose="020B0503020204020204" pitchFamily="34" charset="0"/>
                  </a:rPr>
                  <a:t>test result is one that detects the condition when the condition is present.</a:t>
                </a:r>
              </a:p>
              <a:p>
                <a:pPr>
                  <a:buFont typeface="Wingdings" panose="05000000000000000000" pitchFamily="2" charset="2"/>
                  <a:buChar char="v"/>
                </a:pPr>
                <a:r>
                  <a:rPr lang="en-IN" b="1" dirty="0">
                    <a:latin typeface="Corbel" panose="020B0503020204020204" pitchFamily="34" charset="0"/>
                  </a:rPr>
                  <a:t>  A true negative (TN)</a:t>
                </a:r>
                <a:r>
                  <a:rPr lang="en-IN" dirty="0">
                    <a:latin typeface="Corbel" panose="020B0503020204020204" pitchFamily="34" charset="0"/>
                  </a:rPr>
                  <a:t> test result is one that does not detect the condition when the condition is absent.</a:t>
                </a:r>
              </a:p>
              <a:p>
                <a:pPr>
                  <a:buFont typeface="Wingdings" panose="05000000000000000000" pitchFamily="2" charset="2"/>
                  <a:buChar char="v"/>
                </a:pPr>
                <a:r>
                  <a:rPr lang="en-IN" b="1" dirty="0">
                    <a:latin typeface="Corbel" panose="020B0503020204020204" pitchFamily="34" charset="0"/>
                  </a:rPr>
                  <a:t>A false positive (FP)</a:t>
                </a:r>
                <a:r>
                  <a:rPr lang="en-IN" dirty="0">
                    <a:latin typeface="Corbel" panose="020B0503020204020204" pitchFamily="34" charset="0"/>
                  </a:rPr>
                  <a:t> is where you receive a positive result for a test, when you should have received a negative results. It’s sometimes called a “false alarm” or “false positive error.”</a:t>
                </a:r>
              </a:p>
              <a:p>
                <a:pPr>
                  <a:buFont typeface="Wingdings" panose="05000000000000000000" pitchFamily="2" charset="2"/>
                  <a:buChar char="v"/>
                </a:pPr>
                <a:r>
                  <a:rPr lang="en-IN" dirty="0">
                    <a:latin typeface="Corbel" panose="020B0503020204020204" pitchFamily="34" charset="0"/>
                  </a:rPr>
                  <a:t> </a:t>
                </a:r>
                <a:r>
                  <a:rPr lang="en-IN" b="1" dirty="0">
                    <a:latin typeface="Corbel" panose="020B0503020204020204" pitchFamily="34" charset="0"/>
                  </a:rPr>
                  <a:t>A false negative (FN)</a:t>
                </a:r>
                <a:r>
                  <a:rPr lang="en-IN" dirty="0">
                    <a:latin typeface="Corbel" panose="020B0503020204020204" pitchFamily="34" charset="0"/>
                  </a:rPr>
                  <a:t> is where a negative test result is wrong. In other words, you get a negative test result, but you should have got a positive test result.</a:t>
                </a:r>
              </a:p>
              <a:p>
                <a:pPr>
                  <a:buFont typeface="Wingdings" panose="05000000000000000000" pitchFamily="2" charset="2"/>
                  <a:buChar char="v"/>
                </a:pPr>
                <a:endParaRPr lang="en-IN" dirty="0">
                  <a:latin typeface="Corbel" panose="020B0503020204020204" pitchFamily="34" charset="0"/>
                </a:endParaRPr>
              </a:p>
              <a:p>
                <a:pPr marL="0" indent="0">
                  <a:buNone/>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𝐴𝑐𝑐𝑢𝑟𝑎𝑐𝑦</m:t>
                      </m:r>
                      <m:r>
                        <a:rPr lang="en-IN" b="0" i="1" smtClean="0">
                          <a:latin typeface="Cambria Math" panose="02040503050406030204" pitchFamily="18" charset="0"/>
                        </a:rPr>
                        <m:t>=</m:t>
                      </m:r>
                      <m:f>
                        <m:fPr>
                          <m:ctrlPr>
                            <a:rPr lang="en-IN" b="0" i="1" smtClean="0">
                              <a:latin typeface="Cambria Math" panose="02040503050406030204" pitchFamily="18" charset="0"/>
                            </a:rPr>
                          </m:ctrlPr>
                        </m:fPr>
                        <m:num>
                          <m:d>
                            <m:dPr>
                              <m:ctrlPr>
                                <a:rPr lang="en-IN" b="0" i="1" smtClean="0">
                                  <a:latin typeface="Cambria Math" panose="02040503050406030204" pitchFamily="18" charset="0"/>
                                </a:rPr>
                              </m:ctrlPr>
                            </m:dPr>
                            <m:e>
                              <m:r>
                                <a:rPr lang="en-IN" b="0" i="1" smtClean="0">
                                  <a:latin typeface="Cambria Math" panose="02040503050406030204" pitchFamily="18" charset="0"/>
                                </a:rPr>
                                <m:t>𝑇𝑃</m:t>
                              </m:r>
                              <m:r>
                                <a:rPr lang="en-IN" b="0" i="1" smtClean="0">
                                  <a:latin typeface="Cambria Math" panose="02040503050406030204" pitchFamily="18" charset="0"/>
                                </a:rPr>
                                <m:t>+</m:t>
                              </m:r>
                              <m:r>
                                <a:rPr lang="en-IN" b="0" i="1" smtClean="0">
                                  <a:latin typeface="Cambria Math" panose="02040503050406030204" pitchFamily="18" charset="0"/>
                                </a:rPr>
                                <m:t>𝑇𝑁</m:t>
                              </m:r>
                            </m:e>
                          </m:d>
                        </m:num>
                        <m:den>
                          <m:r>
                            <a:rPr lang="en-IN" b="0" i="1" smtClean="0">
                              <a:latin typeface="Cambria Math" panose="02040503050406030204" pitchFamily="18" charset="0"/>
                            </a:rPr>
                            <m:t>𝑇𝑜𝑡𝑎𝑙</m:t>
                          </m:r>
                        </m:den>
                      </m:f>
                    </m:oMath>
                  </m:oMathPara>
                </a14:m>
                <a:endParaRPr lang="en-IN" b="0" i="1" dirty="0">
                  <a:latin typeface="Cambria Math" panose="02040503050406030204" pitchFamily="18" charset="0"/>
                </a:endParaRPr>
              </a:p>
              <a:p>
                <a:pPr marL="0" indent="0">
                  <a:buNone/>
                </a:pPr>
                <a:endParaRPr lang="en-IN" dirty="0">
                  <a:latin typeface="Corbel" panose="020B0503020204020204" pitchFamily="34" charset="0"/>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E65FB016-DE36-4751-8A2B-7E0C6530AAFF}"/>
                  </a:ext>
                </a:extLst>
              </p:cNvPr>
              <p:cNvSpPr>
                <a:spLocks noGrp="1" noRot="1" noChangeAspect="1" noMove="1" noResize="1" noEditPoints="1" noAdjustHandles="1" noChangeArrowheads="1" noChangeShapeType="1" noTextEdit="1"/>
              </p:cNvSpPr>
              <p:nvPr>
                <p:ph idx="1"/>
              </p:nvPr>
            </p:nvSpPr>
            <p:spPr>
              <a:xfrm>
                <a:off x="1097279" y="1845734"/>
                <a:ext cx="6463453" cy="4301066"/>
              </a:xfrm>
              <a:blipFill rotWithShape="1">
                <a:blip r:embed="rId2"/>
                <a:stretch>
                  <a:fillRect l="-2170" t="-1986" r="-3019"/>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647E10FA-BAFF-47F2-AE45-5C8DB388A413}"/>
              </a:ext>
            </a:extLst>
          </p:cNvPr>
          <p:cNvPicPr>
            <a:picLocks noChangeAspect="1"/>
          </p:cNvPicPr>
          <p:nvPr/>
        </p:nvPicPr>
        <p:blipFill>
          <a:blip r:embed="rId3"/>
          <a:stretch>
            <a:fillRect/>
          </a:stretch>
        </p:blipFill>
        <p:spPr>
          <a:xfrm>
            <a:off x="7783830" y="1986885"/>
            <a:ext cx="3371850" cy="4086361"/>
          </a:xfrm>
          <a:prstGeom prst="rect">
            <a:avLst/>
          </a:prstGeom>
        </p:spPr>
      </p:pic>
    </p:spTree>
    <p:extLst>
      <p:ext uri="{BB962C8B-B14F-4D97-AF65-F5344CB8AC3E}">
        <p14:creationId xmlns:p14="http://schemas.microsoft.com/office/powerpoint/2010/main" val="167268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DETECTION (RESULTS IN IMAGE)</a:t>
            </a:r>
          </a:p>
        </p:txBody>
      </p:sp>
      <p:pic>
        <p:nvPicPr>
          <p:cNvPr id="6" name="Content Placeholder 5">
            <a:extLst>
              <a:ext uri="{FF2B5EF4-FFF2-40B4-BE49-F238E27FC236}">
                <a16:creationId xmlns="" xmlns:a16="http://schemas.microsoft.com/office/drawing/2014/main" id="{7DA3EFBB-F046-49EB-BB10-E69BFE040491}"/>
              </a:ext>
            </a:extLst>
          </p:cNvPr>
          <p:cNvPicPr>
            <a:picLocks noGrp="1" noChangeAspect="1"/>
          </p:cNvPicPr>
          <p:nvPr>
            <p:ph idx="1"/>
          </p:nvPr>
        </p:nvPicPr>
        <p:blipFill>
          <a:blip r:embed="rId2"/>
          <a:stretch>
            <a:fillRect/>
          </a:stretch>
        </p:blipFill>
        <p:spPr>
          <a:xfrm>
            <a:off x="979382" y="1926430"/>
            <a:ext cx="4894080" cy="3005137"/>
          </a:xfrm>
          <a:prstGeom prst="rect">
            <a:avLst/>
          </a:prstGeom>
        </p:spPr>
      </p:pic>
      <p:pic>
        <p:nvPicPr>
          <p:cNvPr id="7" name="Picture 6">
            <a:extLst>
              <a:ext uri="{FF2B5EF4-FFF2-40B4-BE49-F238E27FC236}">
                <a16:creationId xmlns="" xmlns:a16="http://schemas.microsoft.com/office/drawing/2014/main" id="{D934218A-7981-4A80-B666-417E020F2450}"/>
              </a:ext>
            </a:extLst>
          </p:cNvPr>
          <p:cNvPicPr>
            <a:picLocks noChangeAspect="1"/>
          </p:cNvPicPr>
          <p:nvPr/>
        </p:nvPicPr>
        <p:blipFill>
          <a:blip r:embed="rId3"/>
          <a:stretch>
            <a:fillRect/>
          </a:stretch>
        </p:blipFill>
        <p:spPr>
          <a:xfrm>
            <a:off x="6502401" y="2139201"/>
            <a:ext cx="5174192" cy="2579597"/>
          </a:xfrm>
          <a:prstGeom prst="rect">
            <a:avLst/>
          </a:prstGeom>
        </p:spPr>
      </p:pic>
    </p:spTree>
    <p:extLst>
      <p:ext uri="{BB962C8B-B14F-4D97-AF65-F5344CB8AC3E}">
        <p14:creationId xmlns:p14="http://schemas.microsoft.com/office/powerpoint/2010/main" val="2216034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DETECTION (RESULTS)</a:t>
            </a:r>
          </a:p>
        </p:txBody>
      </p:sp>
      <p:pic>
        <p:nvPicPr>
          <p:cNvPr id="8" name="Content Placeholder 7">
            <a:extLst>
              <a:ext uri="{FF2B5EF4-FFF2-40B4-BE49-F238E27FC236}">
                <a16:creationId xmlns="" xmlns:a16="http://schemas.microsoft.com/office/drawing/2014/main" id="{F7BB01D3-7143-4DAE-BB5D-58D0115CE4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28801"/>
            <a:ext cx="8489368" cy="4478866"/>
          </a:xfrm>
        </p:spPr>
      </p:pic>
    </p:spTree>
    <p:extLst>
      <p:ext uri="{BB962C8B-B14F-4D97-AF65-F5344CB8AC3E}">
        <p14:creationId xmlns:p14="http://schemas.microsoft.com/office/powerpoint/2010/main" val="918151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FACE DETECTION (RESULTS)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2079743"/>
              </p:ext>
            </p:extLst>
          </p:nvPr>
        </p:nvGraphicFramePr>
        <p:xfrm>
          <a:off x="1096963" y="2563090"/>
          <a:ext cx="10058400" cy="1747520"/>
        </p:xfrm>
        <a:graphic>
          <a:graphicData uri="http://schemas.openxmlformats.org/drawingml/2006/table">
            <a:tbl>
              <a:tblPr firstRow="1" bandRow="1">
                <a:tableStyleId>{5C22544A-7EE6-4342-B048-85BDC9FD1C3A}</a:tableStyleId>
              </a:tblPr>
              <a:tblGrid>
                <a:gridCol w="2011680">
                  <a:extLst>
                    <a:ext uri="{9D8B030D-6E8A-4147-A177-3AD203B41FA5}">
                      <a16:colId xmlns="" xmlns:a16="http://schemas.microsoft.com/office/drawing/2014/main" val="20000"/>
                    </a:ext>
                  </a:extLst>
                </a:gridCol>
                <a:gridCol w="2011680">
                  <a:extLst>
                    <a:ext uri="{9D8B030D-6E8A-4147-A177-3AD203B41FA5}">
                      <a16:colId xmlns="" xmlns:a16="http://schemas.microsoft.com/office/drawing/2014/main" val="20001"/>
                    </a:ext>
                  </a:extLst>
                </a:gridCol>
                <a:gridCol w="2011680">
                  <a:extLst>
                    <a:ext uri="{9D8B030D-6E8A-4147-A177-3AD203B41FA5}">
                      <a16:colId xmlns="" xmlns:a16="http://schemas.microsoft.com/office/drawing/2014/main" val="20002"/>
                    </a:ext>
                  </a:extLst>
                </a:gridCol>
                <a:gridCol w="2011680">
                  <a:extLst>
                    <a:ext uri="{9D8B030D-6E8A-4147-A177-3AD203B41FA5}">
                      <a16:colId xmlns="" xmlns:a16="http://schemas.microsoft.com/office/drawing/2014/main" val="20003"/>
                    </a:ext>
                  </a:extLst>
                </a:gridCol>
                <a:gridCol w="2011680">
                  <a:extLst>
                    <a:ext uri="{9D8B030D-6E8A-4147-A177-3AD203B41FA5}">
                      <a16:colId xmlns="" xmlns:a16="http://schemas.microsoft.com/office/drawing/2014/main" val="20004"/>
                    </a:ext>
                  </a:extLst>
                </a:gridCol>
              </a:tblGrid>
              <a:tr h="151852">
                <a:tc>
                  <a:txBody>
                    <a:bodyPr/>
                    <a:lstStyle/>
                    <a:p>
                      <a:r>
                        <a:rPr lang="en-US" dirty="0"/>
                        <a:t>Algorithm</a:t>
                      </a:r>
                    </a:p>
                  </a:txBody>
                  <a:tcPr/>
                </a:tc>
                <a:tc>
                  <a:txBody>
                    <a:bodyPr/>
                    <a:lstStyle/>
                    <a:p>
                      <a:r>
                        <a:rPr lang="en-US" dirty="0"/>
                        <a:t>True Positive</a:t>
                      </a:r>
                    </a:p>
                  </a:txBody>
                  <a:tcPr/>
                </a:tc>
                <a:tc>
                  <a:txBody>
                    <a:bodyPr/>
                    <a:lstStyle/>
                    <a:p>
                      <a:r>
                        <a:rPr lang="en-US" dirty="0"/>
                        <a:t>False Positive</a:t>
                      </a:r>
                    </a:p>
                  </a:txBody>
                  <a:tcPr/>
                </a:tc>
                <a:tc>
                  <a:txBody>
                    <a:bodyPr/>
                    <a:lstStyle/>
                    <a:p>
                      <a:r>
                        <a:rPr lang="en-US" dirty="0"/>
                        <a:t>False Negative</a:t>
                      </a:r>
                    </a:p>
                  </a:txBody>
                  <a:tcPr/>
                </a:tc>
                <a:tc>
                  <a:txBody>
                    <a:bodyPr/>
                    <a:lstStyle/>
                    <a:p>
                      <a:r>
                        <a:rPr lang="en-US" dirty="0"/>
                        <a:t>Accuracy</a:t>
                      </a:r>
                    </a:p>
                  </a:txBody>
                  <a:tcPr/>
                </a:tc>
                <a:extLst>
                  <a:ext uri="{0D108BD9-81ED-4DB2-BD59-A6C34878D82A}">
                    <a16:rowId xmlns="" xmlns:a16="http://schemas.microsoft.com/office/drawing/2014/main" val="10000"/>
                  </a:ext>
                </a:extLst>
              </a:tr>
              <a:tr h="370840">
                <a:tc>
                  <a:txBody>
                    <a:bodyPr/>
                    <a:lstStyle/>
                    <a:p>
                      <a:r>
                        <a:rPr lang="en-US" dirty="0" err="1"/>
                        <a:t>Haar</a:t>
                      </a:r>
                      <a:r>
                        <a:rPr lang="en-US" baseline="0" dirty="0"/>
                        <a:t> Cascade</a:t>
                      </a:r>
                      <a:endParaRPr lang="en-US" dirty="0"/>
                    </a:p>
                  </a:txBody>
                  <a:tcPr/>
                </a:tc>
                <a:tc>
                  <a:txBody>
                    <a:bodyPr/>
                    <a:lstStyle/>
                    <a:p>
                      <a:r>
                        <a:rPr lang="en-US" dirty="0"/>
                        <a:t>362</a:t>
                      </a:r>
                    </a:p>
                  </a:txBody>
                  <a:tcPr/>
                </a:tc>
                <a:tc>
                  <a:txBody>
                    <a:bodyPr/>
                    <a:lstStyle/>
                    <a:p>
                      <a:r>
                        <a:rPr lang="en-US" dirty="0"/>
                        <a:t>0</a:t>
                      </a:r>
                    </a:p>
                  </a:txBody>
                  <a:tcPr/>
                </a:tc>
                <a:tc>
                  <a:txBody>
                    <a:bodyPr/>
                    <a:lstStyle/>
                    <a:p>
                      <a:r>
                        <a:rPr lang="en-US" dirty="0"/>
                        <a:t>28</a:t>
                      </a:r>
                    </a:p>
                  </a:txBody>
                  <a:tcPr/>
                </a:tc>
                <a:tc>
                  <a:txBody>
                    <a:bodyPr/>
                    <a:lstStyle/>
                    <a:p>
                      <a:r>
                        <a:rPr lang="en-US" dirty="0"/>
                        <a:t>92.82%</a:t>
                      </a:r>
                    </a:p>
                  </a:txBody>
                  <a:tcPr/>
                </a:tc>
                <a:extLst>
                  <a:ext uri="{0D108BD9-81ED-4DB2-BD59-A6C34878D82A}">
                    <a16:rowId xmlns="" xmlns:a16="http://schemas.microsoft.com/office/drawing/2014/main" val="10001"/>
                  </a:ext>
                </a:extLst>
              </a:tr>
              <a:tr h="370840">
                <a:tc>
                  <a:txBody>
                    <a:bodyPr/>
                    <a:lstStyle/>
                    <a:p>
                      <a:r>
                        <a:rPr lang="en-US" dirty="0" err="1"/>
                        <a:t>Haar</a:t>
                      </a:r>
                      <a:r>
                        <a:rPr lang="en-US" dirty="0"/>
                        <a:t> Cascade</a:t>
                      </a:r>
                      <a:r>
                        <a:rPr lang="en-US" baseline="0" dirty="0"/>
                        <a:t> Improved</a:t>
                      </a:r>
                      <a:endParaRPr lang="en-US" dirty="0"/>
                    </a:p>
                  </a:txBody>
                  <a:tcPr/>
                </a:tc>
                <a:tc>
                  <a:txBody>
                    <a:bodyPr/>
                    <a:lstStyle/>
                    <a:p>
                      <a:r>
                        <a:rPr lang="en-US" dirty="0"/>
                        <a:t>363</a:t>
                      </a:r>
                    </a:p>
                  </a:txBody>
                  <a:tcPr/>
                </a:tc>
                <a:tc>
                  <a:txBody>
                    <a:bodyPr/>
                    <a:lstStyle/>
                    <a:p>
                      <a:r>
                        <a:rPr lang="en-US" dirty="0"/>
                        <a:t>0</a:t>
                      </a:r>
                    </a:p>
                  </a:txBody>
                  <a:tcPr/>
                </a:tc>
                <a:tc>
                  <a:txBody>
                    <a:bodyPr/>
                    <a:lstStyle/>
                    <a:p>
                      <a:r>
                        <a:rPr lang="en-US" dirty="0"/>
                        <a:t>27</a:t>
                      </a:r>
                    </a:p>
                  </a:txBody>
                  <a:tcPr/>
                </a:tc>
                <a:tc>
                  <a:txBody>
                    <a:bodyPr/>
                    <a:lstStyle/>
                    <a:p>
                      <a:r>
                        <a:rPr lang="en-US" dirty="0"/>
                        <a:t>93.07%</a:t>
                      </a:r>
                    </a:p>
                  </a:txBody>
                  <a:tcPr/>
                </a:tc>
                <a:extLst>
                  <a:ext uri="{0D108BD9-81ED-4DB2-BD59-A6C34878D82A}">
                    <a16:rowId xmlns="" xmlns:a16="http://schemas.microsoft.com/office/drawing/2014/main" val="10002"/>
                  </a:ext>
                </a:extLst>
              </a:tr>
              <a:tr h="370840">
                <a:tc>
                  <a:txBody>
                    <a:bodyPr/>
                    <a:lstStyle/>
                    <a:p>
                      <a:r>
                        <a:rPr lang="en-US" dirty="0" err="1"/>
                        <a:t>Lbp</a:t>
                      </a:r>
                      <a:r>
                        <a:rPr lang="en-US" baseline="0" dirty="0"/>
                        <a:t> C</a:t>
                      </a:r>
                      <a:r>
                        <a:rPr lang="en-US" dirty="0"/>
                        <a:t>ascade</a:t>
                      </a:r>
                    </a:p>
                  </a:txBody>
                  <a:tcPr/>
                </a:tc>
                <a:tc>
                  <a:txBody>
                    <a:bodyPr/>
                    <a:lstStyle/>
                    <a:p>
                      <a:r>
                        <a:rPr lang="en-US" dirty="0"/>
                        <a:t>375</a:t>
                      </a:r>
                    </a:p>
                  </a:txBody>
                  <a:tcPr/>
                </a:tc>
                <a:tc>
                  <a:txBody>
                    <a:bodyPr/>
                    <a:lstStyle/>
                    <a:p>
                      <a:r>
                        <a:rPr lang="en-US" dirty="0"/>
                        <a:t>0</a:t>
                      </a:r>
                    </a:p>
                  </a:txBody>
                  <a:tcPr/>
                </a:tc>
                <a:tc>
                  <a:txBody>
                    <a:bodyPr/>
                    <a:lstStyle/>
                    <a:p>
                      <a:r>
                        <a:rPr lang="en-US" dirty="0"/>
                        <a:t>15</a:t>
                      </a:r>
                    </a:p>
                  </a:txBody>
                  <a:tcPr/>
                </a:tc>
                <a:tc>
                  <a:txBody>
                    <a:bodyPr/>
                    <a:lstStyle/>
                    <a:p>
                      <a:r>
                        <a:rPr lang="en-US" dirty="0"/>
                        <a:t>96.15%</a:t>
                      </a:r>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126062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D047BF-A87E-41A8-A0C4-64ABB1A0628B}"/>
              </a:ext>
            </a:extLst>
          </p:cNvPr>
          <p:cNvSpPr>
            <a:spLocks noGrp="1"/>
          </p:cNvSpPr>
          <p:nvPr>
            <p:ph type="title"/>
          </p:nvPr>
        </p:nvSpPr>
        <p:spPr>
          <a:xfrm>
            <a:off x="1097280" y="263527"/>
            <a:ext cx="10058400" cy="1450757"/>
          </a:xfrm>
        </p:spPr>
        <p:txBody>
          <a:bodyPr/>
          <a:lstStyle/>
          <a:p>
            <a:r>
              <a:rPr lang="en-IN" b="1" dirty="0"/>
              <a:t>CONTENT</a:t>
            </a:r>
          </a:p>
        </p:txBody>
      </p:sp>
      <p:sp>
        <p:nvSpPr>
          <p:cNvPr id="3" name="Content Placeholder 2">
            <a:extLst>
              <a:ext uri="{FF2B5EF4-FFF2-40B4-BE49-F238E27FC236}">
                <a16:creationId xmlns="" xmlns:a16="http://schemas.microsoft.com/office/drawing/2014/main" id="{7A6BF1B9-A0C7-49AD-BAF1-FEDBBB1F1AA7}"/>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en-IN" dirty="0"/>
              <a:t> </a:t>
            </a:r>
            <a:r>
              <a:rPr lang="en-IN" sz="2400" dirty="0"/>
              <a:t>INTRODUCTION</a:t>
            </a:r>
          </a:p>
          <a:p>
            <a:pPr>
              <a:buFont typeface="Wingdings" panose="05000000000000000000" pitchFamily="2" charset="2"/>
              <a:buChar char="v"/>
            </a:pPr>
            <a:r>
              <a:rPr lang="en-IN" sz="2400" dirty="0"/>
              <a:t> MOTIVATION</a:t>
            </a:r>
          </a:p>
          <a:p>
            <a:pPr>
              <a:buFont typeface="Wingdings" panose="05000000000000000000" pitchFamily="2" charset="2"/>
              <a:buChar char="v"/>
            </a:pPr>
            <a:r>
              <a:rPr lang="en-IN" sz="2400" dirty="0"/>
              <a:t> DATASET</a:t>
            </a:r>
          </a:p>
          <a:p>
            <a:pPr>
              <a:buFont typeface="Wingdings" panose="05000000000000000000" pitchFamily="2" charset="2"/>
              <a:buChar char="v"/>
            </a:pPr>
            <a:r>
              <a:rPr lang="en-IN" sz="2400" dirty="0"/>
              <a:t> WORK PLAN</a:t>
            </a:r>
          </a:p>
          <a:p>
            <a:pPr>
              <a:buFont typeface="Wingdings" panose="05000000000000000000" pitchFamily="2" charset="2"/>
              <a:buChar char="v"/>
            </a:pPr>
            <a:r>
              <a:rPr lang="en-IN" sz="2400" dirty="0"/>
              <a:t> WORK DONE</a:t>
            </a:r>
          </a:p>
          <a:p>
            <a:pPr>
              <a:buFont typeface="Wingdings" panose="05000000000000000000" pitchFamily="2" charset="2"/>
              <a:buChar char="v"/>
            </a:pPr>
            <a:r>
              <a:rPr lang="en-IN" sz="2400" dirty="0"/>
              <a:t> RESULTS</a:t>
            </a:r>
          </a:p>
          <a:p>
            <a:pPr>
              <a:buFont typeface="Wingdings" panose="05000000000000000000" pitchFamily="2" charset="2"/>
              <a:buChar char="v"/>
            </a:pPr>
            <a:r>
              <a:rPr lang="en-IN" sz="2400" dirty="0"/>
              <a:t> FUTURE SCOPE</a:t>
            </a:r>
          </a:p>
          <a:p>
            <a:pPr>
              <a:buFont typeface="Wingdings" panose="05000000000000000000" pitchFamily="2" charset="2"/>
              <a:buChar char="v"/>
            </a:pPr>
            <a:r>
              <a:rPr lang="en-IN" sz="2400" dirty="0"/>
              <a:t> TOOLS/RESOURCES USED</a:t>
            </a:r>
          </a:p>
          <a:p>
            <a:pPr>
              <a:buFont typeface="Wingdings" panose="05000000000000000000" pitchFamily="2" charset="2"/>
              <a:buChar char="v"/>
            </a:pPr>
            <a:r>
              <a:rPr lang="en-IN" sz="2400" dirty="0"/>
              <a:t> REFERENCES</a:t>
            </a:r>
          </a:p>
        </p:txBody>
      </p:sp>
    </p:spTree>
    <p:extLst>
      <p:ext uri="{BB962C8B-B14F-4D97-AF65-F5344CB8AC3E}">
        <p14:creationId xmlns:p14="http://schemas.microsoft.com/office/powerpoint/2010/main" val="3240870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8" y="1593273"/>
            <a:ext cx="10141527" cy="2800767"/>
          </a:xfrm>
          <a:prstGeom prst="rect">
            <a:avLst/>
          </a:prstGeom>
          <a:noFill/>
        </p:spPr>
        <p:txBody>
          <a:bodyPr wrap="square" rtlCol="0">
            <a:spAutoFit/>
          </a:bodyPr>
          <a:lstStyle/>
          <a:p>
            <a:pPr algn="ctr"/>
            <a:r>
              <a:rPr lang="en-US" sz="8800" b="1" dirty="0">
                <a:latin typeface="+mj-lt"/>
              </a:rPr>
              <a:t>PHASE 2</a:t>
            </a:r>
          </a:p>
          <a:p>
            <a:pPr algn="ctr"/>
            <a:r>
              <a:rPr lang="en-US" sz="8800" b="1" dirty="0">
                <a:latin typeface="+mj-lt"/>
              </a:rPr>
              <a:t>(Face Identification)</a:t>
            </a:r>
          </a:p>
        </p:txBody>
      </p:sp>
    </p:spTree>
    <p:extLst>
      <p:ext uri="{BB962C8B-B14F-4D97-AF65-F5344CB8AC3E}">
        <p14:creationId xmlns:p14="http://schemas.microsoft.com/office/powerpoint/2010/main" val="2966146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9D1F4F-2F9A-4370-A33D-0ECAE8E938D8}"/>
              </a:ext>
            </a:extLst>
          </p:cNvPr>
          <p:cNvSpPr>
            <a:spLocks noGrp="1"/>
          </p:cNvSpPr>
          <p:nvPr>
            <p:ph type="title"/>
          </p:nvPr>
        </p:nvSpPr>
        <p:spPr/>
        <p:txBody>
          <a:bodyPr/>
          <a:lstStyle/>
          <a:p>
            <a:r>
              <a:rPr lang="en-IN" b="1" dirty="0"/>
              <a:t>FEATURE EXTRACTION</a:t>
            </a:r>
          </a:p>
        </p:txBody>
      </p:sp>
      <p:sp>
        <p:nvSpPr>
          <p:cNvPr id="3" name="Content Placeholder 2">
            <a:extLst>
              <a:ext uri="{FF2B5EF4-FFF2-40B4-BE49-F238E27FC236}">
                <a16:creationId xmlns="" xmlns:a16="http://schemas.microsoft.com/office/drawing/2014/main" id="{19E9DD6B-A255-44A6-9467-C5B25D541450}"/>
              </a:ext>
            </a:extLst>
          </p:cNvPr>
          <p:cNvSpPr>
            <a:spLocks noGrp="1"/>
          </p:cNvSpPr>
          <p:nvPr>
            <p:ph idx="1"/>
          </p:nvPr>
        </p:nvSpPr>
        <p:spPr>
          <a:xfrm>
            <a:off x="1097279" y="1845734"/>
            <a:ext cx="10087187" cy="4023360"/>
          </a:xfrm>
        </p:spPr>
        <p:txBody>
          <a:bodyPr/>
          <a:lstStyle/>
          <a:p>
            <a:pPr algn="just">
              <a:buFont typeface="Wingdings" panose="05000000000000000000" pitchFamily="2" charset="2"/>
              <a:buChar char="v"/>
            </a:pPr>
            <a:r>
              <a:rPr lang="en-IN" dirty="0">
                <a:latin typeface="Corbel" panose="020B0503020204020204" pitchFamily="34" charset="0"/>
              </a:rPr>
              <a:t> After the completion of face detection we apply the process of feature extraction by extracting the pixel intensity value of each pixel in the face detected image.</a:t>
            </a:r>
          </a:p>
          <a:p>
            <a:pPr marL="0" indent="0" algn="just">
              <a:buNone/>
            </a:pPr>
            <a:endParaRPr lang="en-IN" dirty="0">
              <a:latin typeface="Corbel" panose="020B0503020204020204" pitchFamily="34" charset="0"/>
            </a:endParaRPr>
          </a:p>
          <a:p>
            <a:pPr algn="just">
              <a:buFont typeface="Wingdings" panose="05000000000000000000" pitchFamily="2" charset="2"/>
              <a:buChar char="v"/>
            </a:pPr>
            <a:r>
              <a:rPr lang="en-IN" dirty="0">
                <a:latin typeface="Corbel" panose="020B0503020204020204" pitchFamily="34" charset="0"/>
              </a:rPr>
              <a:t> Consequently that image is converted to a vector. For e.g. If the Face detected image has the size of 50 x 50 then the corresponding feature vector has the dimensions of 1 x 2500.</a:t>
            </a:r>
          </a:p>
          <a:p>
            <a:pPr marL="0" indent="0" algn="just">
              <a:buNone/>
            </a:pPr>
            <a:endParaRPr lang="en-IN" dirty="0">
              <a:latin typeface="Corbel" panose="020B0503020204020204" pitchFamily="34" charset="0"/>
            </a:endParaRPr>
          </a:p>
          <a:p>
            <a:pPr algn="just">
              <a:buFont typeface="Wingdings" panose="05000000000000000000" pitchFamily="2" charset="2"/>
              <a:buChar char="v"/>
            </a:pPr>
            <a:r>
              <a:rPr lang="en-IN" dirty="0">
                <a:latin typeface="Corbel" panose="020B0503020204020204" pitchFamily="34" charset="0"/>
              </a:rPr>
              <a:t>The Image vector thus created, is passed through a </a:t>
            </a:r>
            <a:r>
              <a:rPr lang="en-IN" b="1" dirty="0">
                <a:latin typeface="Corbel" panose="020B0503020204020204" pitchFamily="34" charset="0"/>
              </a:rPr>
              <a:t>Convolutional Neural Network (CNN), </a:t>
            </a:r>
            <a:r>
              <a:rPr lang="en-IN" dirty="0">
                <a:latin typeface="Corbel" panose="020B0503020204020204" pitchFamily="34" charset="0"/>
              </a:rPr>
              <a:t>results into 128 element feature vector. This is called </a:t>
            </a:r>
            <a:r>
              <a:rPr lang="en-IN" b="1" dirty="0">
                <a:latin typeface="Corbel" panose="020B0503020204020204" pitchFamily="34" charset="0"/>
              </a:rPr>
              <a:t>“Deep Metric Learning”.</a:t>
            </a:r>
            <a:endParaRPr lang="en-IN" dirty="0">
              <a:latin typeface="Corbel" panose="020B0503020204020204" pitchFamily="34" charset="0"/>
            </a:endParaRPr>
          </a:p>
        </p:txBody>
      </p:sp>
    </p:spTree>
    <p:extLst>
      <p:ext uri="{BB962C8B-B14F-4D97-AF65-F5344CB8AC3E}">
        <p14:creationId xmlns:p14="http://schemas.microsoft.com/office/powerpoint/2010/main" val="1386719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IN" b="1" dirty="0"/>
              <a:t>TRAINING THE MODEL</a:t>
            </a:r>
            <a:endParaRPr lang="en-US" dirty="0"/>
          </a:p>
        </p:txBody>
      </p:sp>
      <p:sp>
        <p:nvSpPr>
          <p:cNvPr id="3" name="Content Placeholder 2"/>
          <p:cNvSpPr>
            <a:spLocks noGrp="1"/>
          </p:cNvSpPr>
          <p:nvPr>
            <p:ph idx="1"/>
          </p:nvPr>
        </p:nvSpPr>
        <p:spPr/>
        <p:txBody>
          <a:bodyPr/>
          <a:lstStyle/>
          <a:p>
            <a:pPr>
              <a:buFont typeface="Wingdings" pitchFamily="2" charset="2"/>
              <a:buChar char="v"/>
            </a:pPr>
            <a:r>
              <a:rPr lang="en-US" dirty="0"/>
              <a:t>5 classification models were trained on Cambridge ORL Dataset, namely </a:t>
            </a:r>
            <a:r>
              <a:rPr lang="en-US" b="1" dirty="0"/>
              <a:t>Naïve Bayes,</a:t>
            </a:r>
            <a:r>
              <a:rPr lang="en-US" dirty="0"/>
              <a:t> </a:t>
            </a:r>
            <a:r>
              <a:rPr lang="en-US" b="1" dirty="0"/>
              <a:t>Random Forest, Decision Tree, Support Vector Machine (SVM) and Logistic Regression.</a:t>
            </a:r>
          </a:p>
          <a:p>
            <a:pPr>
              <a:buFont typeface="Wingdings" pitchFamily="2" charset="2"/>
              <a:buChar char="v"/>
            </a:pPr>
            <a:r>
              <a:rPr lang="en-US" b="1" dirty="0"/>
              <a:t>The corresponding accuracies are:</a:t>
            </a: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49199643"/>
              </p:ext>
            </p:extLst>
          </p:nvPr>
        </p:nvGraphicFramePr>
        <p:xfrm>
          <a:off x="1976581" y="3255047"/>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 xmlns:a16="http://schemas.microsoft.com/office/drawing/2014/main" val="20000"/>
                    </a:ext>
                  </a:extLst>
                </a:gridCol>
                <a:gridCol w="4064000">
                  <a:extLst>
                    <a:ext uri="{9D8B030D-6E8A-4147-A177-3AD203B41FA5}">
                      <a16:colId xmlns="" xmlns:a16="http://schemas.microsoft.com/office/drawing/2014/main" val="20001"/>
                    </a:ext>
                  </a:extLst>
                </a:gridCol>
              </a:tblGrid>
              <a:tr h="370840">
                <a:tc>
                  <a:txBody>
                    <a:bodyPr/>
                    <a:lstStyle/>
                    <a:p>
                      <a:r>
                        <a:rPr lang="en-US" dirty="0"/>
                        <a:t>Training Model</a:t>
                      </a:r>
                    </a:p>
                  </a:txBody>
                  <a:tcPr/>
                </a:tc>
                <a:tc>
                  <a:txBody>
                    <a:bodyPr/>
                    <a:lstStyle/>
                    <a:p>
                      <a:r>
                        <a:rPr lang="en-US" dirty="0"/>
                        <a:t>Accuracy Obtained</a:t>
                      </a:r>
                    </a:p>
                  </a:txBody>
                  <a:tcPr/>
                </a:tc>
                <a:extLst>
                  <a:ext uri="{0D108BD9-81ED-4DB2-BD59-A6C34878D82A}">
                    <a16:rowId xmlns="" xmlns:a16="http://schemas.microsoft.com/office/drawing/2014/main" val="10000"/>
                  </a:ext>
                </a:extLst>
              </a:tr>
              <a:tr h="370840">
                <a:tc>
                  <a:txBody>
                    <a:bodyPr/>
                    <a:lstStyle/>
                    <a:p>
                      <a:r>
                        <a:rPr lang="en-US" dirty="0"/>
                        <a:t>Naïve Bayes</a:t>
                      </a:r>
                    </a:p>
                  </a:txBody>
                  <a:tcPr/>
                </a:tc>
                <a:tc>
                  <a:txBody>
                    <a:bodyPr/>
                    <a:lstStyle/>
                    <a:p>
                      <a:r>
                        <a:rPr lang="en-US" dirty="0"/>
                        <a:t>88.46%</a:t>
                      </a:r>
                    </a:p>
                  </a:txBody>
                  <a:tcPr/>
                </a:tc>
                <a:extLst>
                  <a:ext uri="{0D108BD9-81ED-4DB2-BD59-A6C34878D82A}">
                    <a16:rowId xmlns="" xmlns:a16="http://schemas.microsoft.com/office/drawing/2014/main" val="10001"/>
                  </a:ext>
                </a:extLst>
              </a:tr>
              <a:tr h="370840">
                <a:tc>
                  <a:txBody>
                    <a:bodyPr/>
                    <a:lstStyle/>
                    <a:p>
                      <a:r>
                        <a:rPr lang="en-US" dirty="0"/>
                        <a:t>Logistic Regression</a:t>
                      </a:r>
                    </a:p>
                  </a:txBody>
                  <a:tcPr/>
                </a:tc>
                <a:tc>
                  <a:txBody>
                    <a:bodyPr/>
                    <a:lstStyle/>
                    <a:p>
                      <a:r>
                        <a:rPr lang="en-US" dirty="0"/>
                        <a:t>97.43%</a:t>
                      </a:r>
                    </a:p>
                  </a:txBody>
                  <a:tcPr/>
                </a:tc>
                <a:extLst>
                  <a:ext uri="{0D108BD9-81ED-4DB2-BD59-A6C34878D82A}">
                    <a16:rowId xmlns="" xmlns:a16="http://schemas.microsoft.com/office/drawing/2014/main" val="10002"/>
                  </a:ext>
                </a:extLst>
              </a:tr>
              <a:tr h="370840">
                <a:tc>
                  <a:txBody>
                    <a:bodyPr/>
                    <a:lstStyle/>
                    <a:p>
                      <a:r>
                        <a:rPr lang="en-US" dirty="0"/>
                        <a:t>Decision</a:t>
                      </a:r>
                      <a:r>
                        <a:rPr lang="en-US" baseline="0" dirty="0"/>
                        <a:t> Tree</a:t>
                      </a:r>
                      <a:endParaRPr lang="en-US" dirty="0"/>
                    </a:p>
                  </a:txBody>
                  <a:tcPr/>
                </a:tc>
                <a:tc>
                  <a:txBody>
                    <a:bodyPr/>
                    <a:lstStyle/>
                    <a:p>
                      <a:r>
                        <a:rPr lang="en-US" dirty="0"/>
                        <a:t>56.41%</a:t>
                      </a:r>
                    </a:p>
                  </a:txBody>
                  <a:tcPr/>
                </a:tc>
                <a:extLst>
                  <a:ext uri="{0D108BD9-81ED-4DB2-BD59-A6C34878D82A}">
                    <a16:rowId xmlns="" xmlns:a16="http://schemas.microsoft.com/office/drawing/2014/main" val="10003"/>
                  </a:ext>
                </a:extLst>
              </a:tr>
              <a:tr h="370840">
                <a:tc>
                  <a:txBody>
                    <a:bodyPr/>
                    <a:lstStyle/>
                    <a:p>
                      <a:r>
                        <a:rPr lang="en-US" dirty="0"/>
                        <a:t>Random</a:t>
                      </a:r>
                      <a:r>
                        <a:rPr lang="en-US" baseline="0" dirty="0"/>
                        <a:t> Forest</a:t>
                      </a:r>
                      <a:endParaRPr lang="en-US" dirty="0"/>
                    </a:p>
                  </a:txBody>
                  <a:tcPr/>
                </a:tc>
                <a:tc>
                  <a:txBody>
                    <a:bodyPr/>
                    <a:lstStyle/>
                    <a:p>
                      <a:r>
                        <a:rPr lang="en-US" dirty="0"/>
                        <a:t>91.02%</a:t>
                      </a:r>
                    </a:p>
                  </a:txBody>
                  <a:tcPr/>
                </a:tc>
                <a:extLst>
                  <a:ext uri="{0D108BD9-81ED-4DB2-BD59-A6C34878D82A}">
                    <a16:rowId xmlns="" xmlns:a16="http://schemas.microsoft.com/office/drawing/2014/main" val="10004"/>
                  </a:ext>
                </a:extLst>
              </a:tr>
              <a:tr h="370840">
                <a:tc>
                  <a:txBody>
                    <a:bodyPr/>
                    <a:lstStyle/>
                    <a:p>
                      <a:r>
                        <a:rPr lang="en-US" dirty="0"/>
                        <a:t>Support Vector Machine</a:t>
                      </a:r>
                    </a:p>
                  </a:txBody>
                  <a:tcPr/>
                </a:tc>
                <a:tc>
                  <a:txBody>
                    <a:bodyPr/>
                    <a:lstStyle/>
                    <a:p>
                      <a:r>
                        <a:rPr lang="en-US" dirty="0"/>
                        <a:t>97.43%</a:t>
                      </a:r>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618154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37264"/>
            <a:ext cx="10058400" cy="1103046"/>
          </a:xfrm>
        </p:spPr>
        <p:txBody>
          <a:bodyPr/>
          <a:lstStyle/>
          <a:p>
            <a:r>
              <a:rPr lang="en-IN" b="1" dirty="0"/>
              <a:t>SAMPLE TEST IMAGES (Naïve Bayes)</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2" t="10510" r="-652" b="-1172"/>
          <a:stretch/>
        </p:blipFill>
        <p:spPr bwMode="auto">
          <a:xfrm>
            <a:off x="2850188" y="1921933"/>
            <a:ext cx="6491624" cy="3929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 xmlns:a16="http://schemas.microsoft.com/office/drawing/2014/main" id="{74F22722-15D5-41A0-B37D-3265753B1CE4}"/>
              </a:ext>
            </a:extLst>
          </p:cNvPr>
          <p:cNvSpPr txBox="1"/>
          <p:nvPr/>
        </p:nvSpPr>
        <p:spPr>
          <a:xfrm>
            <a:off x="4159046" y="5851404"/>
            <a:ext cx="3529780" cy="369332"/>
          </a:xfrm>
          <a:prstGeom prst="rect">
            <a:avLst/>
          </a:prstGeom>
          <a:noFill/>
        </p:spPr>
        <p:txBody>
          <a:bodyPr wrap="square" rtlCol="0">
            <a:spAutoFit/>
          </a:bodyPr>
          <a:lstStyle/>
          <a:p>
            <a:r>
              <a:rPr lang="en-IN" dirty="0"/>
              <a:t>Fig: Results for Naïve Bayes model</a:t>
            </a:r>
          </a:p>
        </p:txBody>
      </p:sp>
    </p:spTree>
    <p:extLst>
      <p:ext uri="{BB962C8B-B14F-4D97-AF65-F5344CB8AC3E}">
        <p14:creationId xmlns:p14="http://schemas.microsoft.com/office/powerpoint/2010/main" val="7396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797881"/>
            <a:ext cx="10058400" cy="932595"/>
          </a:xfrm>
        </p:spPr>
        <p:txBody>
          <a:bodyPr>
            <a:normAutofit/>
          </a:bodyPr>
          <a:lstStyle/>
          <a:p>
            <a:r>
              <a:rPr lang="en-IN" sz="4400" b="1" dirty="0"/>
              <a:t>SAMPLE TEST IMAGES (Logistic Regression)</a:t>
            </a:r>
            <a:endParaRPr lang="en-US" sz="44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328"/>
          <a:stretch/>
        </p:blipFill>
        <p:spPr bwMode="auto">
          <a:xfrm>
            <a:off x="3015068" y="1927124"/>
            <a:ext cx="6161863" cy="3903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 xmlns:a16="http://schemas.microsoft.com/office/drawing/2014/main" id="{9BE2D309-9027-460C-99B2-404D69065E03}"/>
              </a:ext>
            </a:extLst>
          </p:cNvPr>
          <p:cNvSpPr txBox="1"/>
          <p:nvPr/>
        </p:nvSpPr>
        <p:spPr>
          <a:xfrm>
            <a:off x="4159046" y="5851404"/>
            <a:ext cx="3529780" cy="369332"/>
          </a:xfrm>
          <a:prstGeom prst="rect">
            <a:avLst/>
          </a:prstGeom>
          <a:noFill/>
        </p:spPr>
        <p:txBody>
          <a:bodyPr wrap="square" rtlCol="0">
            <a:spAutoFit/>
          </a:bodyPr>
          <a:lstStyle/>
          <a:p>
            <a:r>
              <a:rPr lang="en-IN" dirty="0"/>
              <a:t>Fig: Results for Logistics Regression</a:t>
            </a:r>
          </a:p>
        </p:txBody>
      </p:sp>
    </p:spTree>
    <p:extLst>
      <p:ext uri="{BB962C8B-B14F-4D97-AF65-F5344CB8AC3E}">
        <p14:creationId xmlns:p14="http://schemas.microsoft.com/office/powerpoint/2010/main" val="587797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20078"/>
            <a:ext cx="10058400" cy="1320232"/>
          </a:xfrm>
        </p:spPr>
        <p:txBody>
          <a:bodyPr>
            <a:normAutofit/>
          </a:bodyPr>
          <a:lstStyle/>
          <a:p>
            <a:r>
              <a:rPr lang="en-IN" b="1" dirty="0"/>
              <a:t>SAMPLE TEST IMAGES (Decision Tree)</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706" r="2743"/>
          <a:stretch/>
        </p:blipFill>
        <p:spPr bwMode="auto">
          <a:xfrm>
            <a:off x="2866516" y="1819180"/>
            <a:ext cx="6458968" cy="405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 xmlns:a16="http://schemas.microsoft.com/office/drawing/2014/main" id="{5521584C-8239-4CD1-B688-33A0E8AE11A4}"/>
              </a:ext>
            </a:extLst>
          </p:cNvPr>
          <p:cNvSpPr txBox="1"/>
          <p:nvPr/>
        </p:nvSpPr>
        <p:spPr>
          <a:xfrm>
            <a:off x="4565117" y="5864490"/>
            <a:ext cx="3061765" cy="369332"/>
          </a:xfrm>
          <a:prstGeom prst="rect">
            <a:avLst/>
          </a:prstGeom>
          <a:noFill/>
        </p:spPr>
        <p:txBody>
          <a:bodyPr wrap="square" rtlCol="0">
            <a:spAutoFit/>
          </a:bodyPr>
          <a:lstStyle/>
          <a:p>
            <a:r>
              <a:rPr lang="en-IN" dirty="0"/>
              <a:t>Fig: Results for Decision Tree</a:t>
            </a:r>
          </a:p>
        </p:txBody>
      </p:sp>
    </p:spTree>
    <p:extLst>
      <p:ext uri="{BB962C8B-B14F-4D97-AF65-F5344CB8AC3E}">
        <p14:creationId xmlns:p14="http://schemas.microsoft.com/office/powerpoint/2010/main" val="2773982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552074"/>
            <a:ext cx="10058400" cy="1171448"/>
          </a:xfrm>
        </p:spPr>
        <p:txBody>
          <a:bodyPr/>
          <a:lstStyle/>
          <a:p>
            <a:r>
              <a:rPr lang="en-IN" b="1" dirty="0"/>
              <a:t>SAMPLE TEST IMAGES (Random Forest)</a:t>
            </a:r>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140"/>
          <a:stretch/>
        </p:blipFill>
        <p:spPr bwMode="auto">
          <a:xfrm>
            <a:off x="3030982" y="1985016"/>
            <a:ext cx="6130036" cy="3974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 xmlns:a16="http://schemas.microsoft.com/office/drawing/2014/main" id="{F25C6A39-2546-4E28-B2F3-262A2C28EFC3}"/>
              </a:ext>
            </a:extLst>
          </p:cNvPr>
          <p:cNvSpPr txBox="1"/>
          <p:nvPr/>
        </p:nvSpPr>
        <p:spPr>
          <a:xfrm>
            <a:off x="4560201" y="5851404"/>
            <a:ext cx="3071597" cy="369332"/>
          </a:xfrm>
          <a:prstGeom prst="rect">
            <a:avLst/>
          </a:prstGeom>
          <a:noFill/>
        </p:spPr>
        <p:txBody>
          <a:bodyPr wrap="square" rtlCol="0">
            <a:spAutoFit/>
          </a:bodyPr>
          <a:lstStyle/>
          <a:p>
            <a:r>
              <a:rPr lang="en-IN" dirty="0"/>
              <a:t>Fig: Results for Random Forest</a:t>
            </a:r>
          </a:p>
        </p:txBody>
      </p:sp>
    </p:spTree>
    <p:extLst>
      <p:ext uri="{BB962C8B-B14F-4D97-AF65-F5344CB8AC3E}">
        <p14:creationId xmlns:p14="http://schemas.microsoft.com/office/powerpoint/2010/main" val="633771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37263"/>
            <a:ext cx="10058400" cy="1093213"/>
          </a:xfrm>
        </p:spPr>
        <p:txBody>
          <a:bodyPr/>
          <a:lstStyle/>
          <a:p>
            <a:r>
              <a:rPr lang="en-IN" b="1" dirty="0"/>
              <a:t>SAMPLE TEST IMAGES (SVM)</a:t>
            </a:r>
            <a:endParaRPr 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839" r="2511" b="5121"/>
          <a:stretch/>
        </p:blipFill>
        <p:spPr bwMode="auto">
          <a:xfrm>
            <a:off x="2854916" y="1883337"/>
            <a:ext cx="6482167" cy="4006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 xmlns:a16="http://schemas.microsoft.com/office/drawing/2014/main" id="{8A046E2E-80C0-498C-8402-D592CA6D7D73}"/>
              </a:ext>
            </a:extLst>
          </p:cNvPr>
          <p:cNvSpPr txBox="1"/>
          <p:nvPr/>
        </p:nvSpPr>
        <p:spPr>
          <a:xfrm>
            <a:off x="4560201" y="5851404"/>
            <a:ext cx="3071597" cy="369332"/>
          </a:xfrm>
          <a:prstGeom prst="rect">
            <a:avLst/>
          </a:prstGeom>
          <a:noFill/>
        </p:spPr>
        <p:txBody>
          <a:bodyPr wrap="square" rtlCol="0">
            <a:spAutoFit/>
          </a:bodyPr>
          <a:lstStyle/>
          <a:p>
            <a:r>
              <a:rPr lang="en-IN" dirty="0"/>
              <a:t>Fig: Results for Random Forest</a:t>
            </a:r>
          </a:p>
        </p:txBody>
      </p:sp>
    </p:spTree>
    <p:extLst>
      <p:ext uri="{BB962C8B-B14F-4D97-AF65-F5344CB8AC3E}">
        <p14:creationId xmlns:p14="http://schemas.microsoft.com/office/powerpoint/2010/main" val="3569304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1654" y="1595996"/>
            <a:ext cx="9268691" cy="2800767"/>
          </a:xfrm>
          <a:prstGeom prst="rect">
            <a:avLst/>
          </a:prstGeom>
          <a:noFill/>
        </p:spPr>
        <p:txBody>
          <a:bodyPr wrap="square" rtlCol="0">
            <a:spAutoFit/>
          </a:bodyPr>
          <a:lstStyle/>
          <a:p>
            <a:pPr algn="ctr"/>
            <a:r>
              <a:rPr lang="en-US" sz="8800" b="1" dirty="0">
                <a:latin typeface="+mj-lt"/>
              </a:rPr>
              <a:t>PHASE 3</a:t>
            </a:r>
          </a:p>
          <a:p>
            <a:pPr algn="ctr"/>
            <a:r>
              <a:rPr lang="en-US" sz="8800" b="1" dirty="0">
                <a:latin typeface="+mj-lt"/>
              </a:rPr>
              <a:t>(MNNIT DATASET)</a:t>
            </a:r>
          </a:p>
        </p:txBody>
      </p:sp>
    </p:spTree>
    <p:extLst>
      <p:ext uri="{BB962C8B-B14F-4D97-AF65-F5344CB8AC3E}">
        <p14:creationId xmlns:p14="http://schemas.microsoft.com/office/powerpoint/2010/main" val="2859449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 on MNNIT Faces Database</a:t>
            </a:r>
          </a:p>
        </p:txBody>
      </p:sp>
      <p:sp>
        <p:nvSpPr>
          <p:cNvPr id="3" name="Content Placeholder 2"/>
          <p:cNvSpPr>
            <a:spLocks noGrp="1"/>
          </p:cNvSpPr>
          <p:nvPr>
            <p:ph idx="1"/>
          </p:nvPr>
        </p:nvSpPr>
        <p:spPr>
          <a:xfrm>
            <a:off x="1097280" y="1845734"/>
            <a:ext cx="5451004" cy="4023360"/>
          </a:xfrm>
        </p:spPr>
        <p:txBody>
          <a:bodyPr/>
          <a:lstStyle/>
          <a:p>
            <a:pPr>
              <a:buFont typeface="Wingdings" panose="05000000000000000000" pitchFamily="2" charset="2"/>
              <a:buChar char="v"/>
            </a:pPr>
            <a:r>
              <a:rPr lang="en-US" dirty="0"/>
              <a:t> </a:t>
            </a:r>
            <a:r>
              <a:rPr lang="en-US" dirty="0">
                <a:latin typeface="Corbel" panose="020B0503020204020204" pitchFamily="34" charset="0"/>
              </a:rPr>
              <a:t>After training our model and getting good accuracy for the Cambridge ORL Dataset we trained our algorithm on MNNIT Faces Database.</a:t>
            </a:r>
          </a:p>
          <a:p>
            <a:pPr>
              <a:buFont typeface="Wingdings" panose="05000000000000000000" pitchFamily="2" charset="2"/>
              <a:buChar char="v"/>
            </a:pPr>
            <a:r>
              <a:rPr lang="en-US" dirty="0">
                <a:latin typeface="Corbel" panose="020B0503020204020204" pitchFamily="34" charset="0"/>
              </a:rPr>
              <a:t> The Algorithm worked pretty well for the images taken from various events with multiple faces in it.</a:t>
            </a:r>
          </a:p>
          <a:p>
            <a:pPr>
              <a:buFont typeface="Wingdings" panose="05000000000000000000" pitchFamily="2" charset="2"/>
              <a:buChar char="v"/>
            </a:pPr>
            <a:r>
              <a:rPr lang="en-US" dirty="0">
                <a:latin typeface="Corbel" panose="020B0503020204020204" pitchFamily="34" charset="0"/>
              </a:rPr>
              <a:t> The training images were taken from Informal Photoshoot and Rukhsat while the testing was done on the images taken during the Formal Photoshoot of the batch.</a:t>
            </a:r>
          </a:p>
          <a:p>
            <a:pPr>
              <a:buFont typeface="Wingdings" panose="05000000000000000000" pitchFamily="2" charset="2"/>
              <a:buChar char="v"/>
            </a:pPr>
            <a:r>
              <a:rPr lang="en-US" dirty="0">
                <a:latin typeface="Corbel" panose="020B0503020204020204" pitchFamily="34" charset="0"/>
              </a:rPr>
              <a:t> While testing we found that the accuracy </a:t>
            </a:r>
            <a:r>
              <a:rPr lang="en-US">
                <a:latin typeface="Corbel" panose="020B0503020204020204" pitchFamily="34" charset="0"/>
              </a:rPr>
              <a:t>was about 95%.</a:t>
            </a:r>
            <a:endParaRPr lang="en-US" dirty="0">
              <a:latin typeface="Corbel" panose="020B0503020204020204" pitchFamily="34" charset="0"/>
            </a:endParaRPr>
          </a:p>
        </p:txBody>
      </p:sp>
      <p:pic>
        <p:nvPicPr>
          <p:cNvPr id="5" name="Picture 4">
            <a:extLst>
              <a:ext uri="{FF2B5EF4-FFF2-40B4-BE49-F238E27FC236}">
                <a16:creationId xmlns="" xmlns:a16="http://schemas.microsoft.com/office/drawing/2014/main" id="{13023200-D7A8-4A55-830F-3216B60BAE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2042" y="2305879"/>
            <a:ext cx="4581545" cy="3429000"/>
          </a:xfrm>
          <a:prstGeom prst="rect">
            <a:avLst/>
          </a:prstGeom>
        </p:spPr>
      </p:pic>
    </p:spTree>
    <p:extLst>
      <p:ext uri="{BB962C8B-B14F-4D97-AF65-F5344CB8AC3E}">
        <p14:creationId xmlns:p14="http://schemas.microsoft.com/office/powerpoint/2010/main" val="141371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BECBB64-B6AC-46AE-9802-5889F60771B5}"/>
              </a:ext>
            </a:extLst>
          </p:cNvPr>
          <p:cNvSpPr>
            <a:spLocks noGrp="1"/>
          </p:cNvSpPr>
          <p:nvPr>
            <p:ph type="title"/>
          </p:nvPr>
        </p:nvSpPr>
        <p:spPr/>
        <p:txBody>
          <a:bodyPr/>
          <a:lstStyle/>
          <a:p>
            <a:r>
              <a:rPr lang="en-IN" b="1" dirty="0"/>
              <a:t>INTRODUCTION</a:t>
            </a:r>
          </a:p>
        </p:txBody>
      </p:sp>
      <p:sp>
        <p:nvSpPr>
          <p:cNvPr id="5" name="TextBox 4">
            <a:extLst>
              <a:ext uri="{FF2B5EF4-FFF2-40B4-BE49-F238E27FC236}">
                <a16:creationId xmlns="" xmlns:a16="http://schemas.microsoft.com/office/drawing/2014/main" id="{56D1C41B-C533-4E1F-9B31-429277D28848}"/>
              </a:ext>
            </a:extLst>
          </p:cNvPr>
          <p:cNvSpPr txBox="1"/>
          <p:nvPr/>
        </p:nvSpPr>
        <p:spPr>
          <a:xfrm>
            <a:off x="1097280" y="2080519"/>
            <a:ext cx="5503333" cy="3785652"/>
          </a:xfrm>
          <a:prstGeom prst="rect">
            <a:avLst/>
          </a:prstGeom>
          <a:noFill/>
        </p:spPr>
        <p:txBody>
          <a:bodyPr wrap="square" rtlCol="0">
            <a:spAutoFit/>
          </a:bodyPr>
          <a:lstStyle/>
          <a:p>
            <a:pPr marL="285750" indent="-285750" algn="just">
              <a:buClr>
                <a:schemeClr val="accent1"/>
              </a:buClr>
              <a:buFont typeface="Wingdings" panose="05000000000000000000" pitchFamily="2" charset="2"/>
              <a:buChar char="v"/>
            </a:pPr>
            <a:r>
              <a:rPr lang="en-IN" sz="2000" dirty="0">
                <a:latin typeface="Corbel" panose="020B0503020204020204" pitchFamily="34" charset="0"/>
              </a:rPr>
              <a:t>A person identification system is a technology capable of identifying or verifying a person from a digital image or a video frame from a video source. </a:t>
            </a:r>
          </a:p>
          <a:p>
            <a:pPr marL="285750" indent="-285750" algn="just">
              <a:buClr>
                <a:schemeClr val="accent1"/>
              </a:buClr>
              <a:buFont typeface="Wingdings" panose="05000000000000000000" pitchFamily="2" charset="2"/>
              <a:buChar char="v"/>
            </a:pPr>
            <a:r>
              <a:rPr lang="en-IN" sz="2000" dirty="0">
                <a:latin typeface="Corbel" panose="020B0503020204020204" pitchFamily="34" charset="0"/>
              </a:rPr>
              <a:t>There are multiple methods in which these systems work, but in general, they work by comparing selected facial features from given image with faces within a database. </a:t>
            </a:r>
          </a:p>
          <a:p>
            <a:pPr marL="285750" indent="-285750" algn="just">
              <a:buClr>
                <a:schemeClr val="accent1"/>
              </a:buClr>
              <a:buFont typeface="Wingdings" panose="05000000000000000000" pitchFamily="2" charset="2"/>
              <a:buChar char="v"/>
            </a:pPr>
            <a:r>
              <a:rPr lang="en-IN" sz="2000" dirty="0">
                <a:latin typeface="Corbel" panose="020B0503020204020204" pitchFamily="34" charset="0"/>
              </a:rPr>
              <a:t>It is also described as a Biometric Artificial Intelligence based application that can uniquely identify a person by analysing patterns based on the person's facial textures and shape</a:t>
            </a:r>
            <a:r>
              <a:rPr lang="en-IN" sz="2000" dirty="0"/>
              <a:t>.</a:t>
            </a:r>
          </a:p>
        </p:txBody>
      </p:sp>
      <p:pic>
        <p:nvPicPr>
          <p:cNvPr id="7" name="Picture 6">
            <a:extLst>
              <a:ext uri="{FF2B5EF4-FFF2-40B4-BE49-F238E27FC236}">
                <a16:creationId xmlns="" xmlns:a16="http://schemas.microsoft.com/office/drawing/2014/main" id="{104072FF-072B-4D76-BBFA-8F74D4CA6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065" y="2334519"/>
            <a:ext cx="4537075" cy="3024717"/>
          </a:xfrm>
          <a:prstGeom prst="rect">
            <a:avLst/>
          </a:prstGeom>
        </p:spPr>
      </p:pic>
    </p:spTree>
    <p:extLst>
      <p:ext uri="{BB962C8B-B14F-4D97-AF65-F5344CB8AC3E}">
        <p14:creationId xmlns:p14="http://schemas.microsoft.com/office/powerpoint/2010/main" val="2049851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637263"/>
            <a:ext cx="10058400" cy="1093213"/>
          </a:xfrm>
        </p:spPr>
        <p:txBody>
          <a:bodyPr/>
          <a:lstStyle/>
          <a:p>
            <a:r>
              <a:rPr lang="en-IN" b="1" dirty="0"/>
              <a:t>RESULTS FROM MNNIT Faces Database</a:t>
            </a:r>
            <a:endParaRPr lang="en-US" dirty="0"/>
          </a:p>
        </p:txBody>
      </p:sp>
      <p:pic>
        <p:nvPicPr>
          <p:cNvPr id="3" name="Picture 2">
            <a:extLst>
              <a:ext uri="{FF2B5EF4-FFF2-40B4-BE49-F238E27FC236}">
                <a16:creationId xmlns="" xmlns:a16="http://schemas.microsoft.com/office/drawing/2014/main" id="{67C17EA7-E0FA-4612-A03D-A4F10DB21513}"/>
              </a:ext>
            </a:extLst>
          </p:cNvPr>
          <p:cNvPicPr>
            <a:picLocks noChangeAspect="1"/>
          </p:cNvPicPr>
          <p:nvPr/>
        </p:nvPicPr>
        <p:blipFill>
          <a:blip r:embed="rId2"/>
          <a:stretch>
            <a:fillRect/>
          </a:stretch>
        </p:blipFill>
        <p:spPr>
          <a:xfrm>
            <a:off x="3225413" y="2097156"/>
            <a:ext cx="5741174" cy="3796748"/>
          </a:xfrm>
          <a:prstGeom prst="rect">
            <a:avLst/>
          </a:prstGeom>
        </p:spPr>
      </p:pic>
    </p:spTree>
    <p:extLst>
      <p:ext uri="{BB962C8B-B14F-4D97-AF65-F5344CB8AC3E}">
        <p14:creationId xmlns:p14="http://schemas.microsoft.com/office/powerpoint/2010/main" val="48613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31C0654-E2F1-48C4-A243-BB8431A5D6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1749" y="387626"/>
            <a:ext cx="7508782" cy="5631586"/>
          </a:xfrm>
          <a:prstGeom prst="rect">
            <a:avLst/>
          </a:prstGeom>
        </p:spPr>
      </p:pic>
    </p:spTree>
    <p:extLst>
      <p:ext uri="{BB962C8B-B14F-4D97-AF65-F5344CB8AC3E}">
        <p14:creationId xmlns:p14="http://schemas.microsoft.com/office/powerpoint/2010/main" val="2578614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9A00840-ED10-4C45-932A-2F1ACC0511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7460" y="198782"/>
            <a:ext cx="8097079" cy="6072809"/>
          </a:xfrm>
          <a:prstGeom prst="rect">
            <a:avLst/>
          </a:prstGeom>
        </p:spPr>
      </p:pic>
    </p:spTree>
    <p:extLst>
      <p:ext uri="{BB962C8B-B14F-4D97-AF65-F5344CB8AC3E}">
        <p14:creationId xmlns:p14="http://schemas.microsoft.com/office/powerpoint/2010/main" val="1412148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FUTURE SCOPE</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v"/>
            </a:pPr>
            <a:endParaRPr lang="en-US" sz="2400" dirty="0">
              <a:latin typeface="Corbel" panose="020B0503020204020204" pitchFamily="34" charset="0"/>
            </a:endParaRPr>
          </a:p>
          <a:p>
            <a:pPr>
              <a:buFont typeface="Wingdings" panose="05000000000000000000" pitchFamily="2" charset="2"/>
              <a:buChar char="v"/>
            </a:pPr>
            <a:r>
              <a:rPr lang="en-US" sz="2400" dirty="0">
                <a:latin typeface="Corbel" panose="020B0503020204020204" pitchFamily="34" charset="0"/>
              </a:rPr>
              <a:t>Designing a GUI based system for the proposed algorithm and making it usable for the people.</a:t>
            </a:r>
          </a:p>
          <a:p>
            <a:pPr>
              <a:buFont typeface="Wingdings" panose="05000000000000000000" pitchFamily="2" charset="2"/>
              <a:buChar char="v"/>
            </a:pPr>
            <a:r>
              <a:rPr lang="en-US" sz="2400" dirty="0">
                <a:latin typeface="Corbel" panose="020B0503020204020204" pitchFamily="34" charset="0"/>
              </a:rPr>
              <a:t>Implement face identification from live video feed.</a:t>
            </a:r>
          </a:p>
          <a:p>
            <a:pPr>
              <a:buFont typeface="Wingdings" panose="05000000000000000000" pitchFamily="2" charset="2"/>
              <a:buChar char="v"/>
            </a:pPr>
            <a:r>
              <a:rPr lang="en-US" sz="2400" dirty="0">
                <a:latin typeface="Corbel" panose="020B0503020204020204" pitchFamily="34" charset="0"/>
              </a:rPr>
              <a:t> Developing an App for the same algorithm so as to increase the reach and make it much more usable.</a:t>
            </a:r>
          </a:p>
        </p:txBody>
      </p:sp>
    </p:spTree>
    <p:extLst>
      <p:ext uri="{BB962C8B-B14F-4D97-AF65-F5344CB8AC3E}">
        <p14:creationId xmlns:p14="http://schemas.microsoft.com/office/powerpoint/2010/main" val="1712657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 USED</a:t>
            </a:r>
          </a:p>
        </p:txBody>
      </p:sp>
      <p:sp>
        <p:nvSpPr>
          <p:cNvPr id="3" name="Content Placeholder 2"/>
          <p:cNvSpPr>
            <a:spLocks noGrp="1"/>
          </p:cNvSpPr>
          <p:nvPr>
            <p:ph idx="1"/>
          </p:nvPr>
        </p:nvSpPr>
        <p:spPr/>
        <p:txBody>
          <a:bodyPr/>
          <a:lstStyle/>
          <a:p>
            <a:r>
              <a:rPr lang="en-US" b="1" dirty="0">
                <a:latin typeface="Corbel" panose="020B0503020204020204" pitchFamily="34" charset="0"/>
              </a:rPr>
              <a:t>Hardware Used:</a:t>
            </a:r>
          </a:p>
          <a:p>
            <a:pPr>
              <a:buFont typeface="Wingdings" panose="05000000000000000000" pitchFamily="2" charset="2"/>
              <a:buChar char="v"/>
            </a:pPr>
            <a:r>
              <a:rPr lang="en-US" dirty="0">
                <a:latin typeface="Corbel" panose="020B0503020204020204" pitchFamily="34" charset="0"/>
              </a:rPr>
              <a:t> Webcam for input images</a:t>
            </a:r>
          </a:p>
          <a:p>
            <a:r>
              <a:rPr lang="en-US" b="1" dirty="0">
                <a:latin typeface="Corbel" panose="020B0503020204020204" pitchFamily="34" charset="0"/>
              </a:rPr>
              <a:t>Software Used:</a:t>
            </a:r>
          </a:p>
          <a:p>
            <a:pPr>
              <a:buFont typeface="Wingdings" panose="05000000000000000000" pitchFamily="2" charset="2"/>
              <a:buChar char="v"/>
            </a:pPr>
            <a:r>
              <a:rPr lang="en-US" dirty="0">
                <a:latin typeface="Corbel" panose="020B0503020204020204" pitchFamily="34" charset="0"/>
              </a:rPr>
              <a:t> OpenCV for image processing, saving files.</a:t>
            </a:r>
          </a:p>
          <a:p>
            <a:pPr>
              <a:buFont typeface="Wingdings" panose="05000000000000000000" pitchFamily="2" charset="2"/>
              <a:buChar char="v"/>
            </a:pPr>
            <a:r>
              <a:rPr lang="en-US" dirty="0">
                <a:latin typeface="Corbel" panose="020B0503020204020204" pitchFamily="34" charset="0"/>
              </a:rPr>
              <a:t> Matplotlib for plotting multiple images.</a:t>
            </a:r>
          </a:p>
          <a:p>
            <a:pPr>
              <a:buFont typeface="Wingdings" panose="05000000000000000000" pitchFamily="2" charset="2"/>
              <a:buChar char="v"/>
            </a:pPr>
            <a:r>
              <a:rPr lang="en-US" dirty="0">
                <a:latin typeface="Corbel" panose="020B0503020204020204" pitchFamily="34" charset="0"/>
              </a:rPr>
              <a:t> </a:t>
            </a:r>
            <a:r>
              <a:rPr lang="en-US" dirty="0" err="1">
                <a:latin typeface="Corbel" panose="020B0503020204020204" pitchFamily="34" charset="0"/>
              </a:rPr>
              <a:t>Sklearn</a:t>
            </a:r>
            <a:r>
              <a:rPr lang="en-US" dirty="0">
                <a:latin typeface="Corbel" panose="020B0503020204020204" pitchFamily="34" charset="0"/>
              </a:rPr>
              <a:t> for implementing ML algorithms.</a:t>
            </a:r>
          </a:p>
          <a:p>
            <a:pPr>
              <a:buFont typeface="Wingdings" panose="05000000000000000000" pitchFamily="2" charset="2"/>
              <a:buChar char="v"/>
            </a:pPr>
            <a:r>
              <a:rPr lang="en-US" dirty="0">
                <a:latin typeface="Corbel" panose="020B0503020204020204" pitchFamily="34" charset="0"/>
              </a:rPr>
              <a:t> Google </a:t>
            </a:r>
            <a:r>
              <a:rPr lang="en-US" dirty="0" err="1">
                <a:latin typeface="Corbel" panose="020B0503020204020204" pitchFamily="34" charset="0"/>
              </a:rPr>
              <a:t>Colab</a:t>
            </a:r>
            <a:r>
              <a:rPr lang="en-US" dirty="0">
                <a:latin typeface="Corbel" panose="020B0503020204020204" pitchFamily="34" charset="0"/>
              </a:rPr>
              <a:t> for training the data.</a:t>
            </a:r>
          </a:p>
          <a:p>
            <a:pPr>
              <a:buFont typeface="Wingdings" panose="05000000000000000000" pitchFamily="2" charset="2"/>
              <a:buChar char="v"/>
            </a:pPr>
            <a:r>
              <a:rPr lang="en-US" dirty="0">
                <a:latin typeface="Corbel" panose="020B0503020204020204" pitchFamily="34" charset="0"/>
              </a:rPr>
              <a:t> </a:t>
            </a:r>
            <a:r>
              <a:rPr lang="en-US" dirty="0" err="1">
                <a:latin typeface="Corbel" panose="020B0503020204020204" pitchFamily="34" charset="0"/>
              </a:rPr>
              <a:t>Pycharm</a:t>
            </a:r>
            <a:r>
              <a:rPr lang="en-US" dirty="0">
                <a:latin typeface="Corbel" panose="020B0503020204020204" pitchFamily="34" charset="0"/>
              </a:rPr>
              <a:t> IDE</a:t>
            </a:r>
          </a:p>
        </p:txBody>
      </p:sp>
    </p:spTree>
    <p:extLst>
      <p:ext uri="{BB962C8B-B14F-4D97-AF65-F5344CB8AC3E}">
        <p14:creationId xmlns:p14="http://schemas.microsoft.com/office/powerpoint/2010/main" val="3022500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p>
        </p:txBody>
      </p:sp>
      <p:sp>
        <p:nvSpPr>
          <p:cNvPr id="3" name="Content Placeholder 2"/>
          <p:cNvSpPr>
            <a:spLocks noGrp="1"/>
          </p:cNvSpPr>
          <p:nvPr>
            <p:ph idx="1"/>
          </p:nvPr>
        </p:nvSpPr>
        <p:spPr/>
        <p:txBody>
          <a:bodyPr/>
          <a:lstStyle/>
          <a:p>
            <a:pPr algn="just"/>
            <a:r>
              <a:rPr lang="en-IN" dirty="0">
                <a:latin typeface="Corbel" panose="020B0503020204020204" pitchFamily="34" charset="0"/>
              </a:rPr>
              <a:t>[1] Zhen, Chenggang, and </a:t>
            </a:r>
            <a:r>
              <a:rPr lang="en-IN" dirty="0" err="1">
                <a:latin typeface="Corbel" panose="020B0503020204020204" pitchFamily="34" charset="0"/>
              </a:rPr>
              <a:t>Yingmei</a:t>
            </a:r>
            <a:r>
              <a:rPr lang="en-IN" dirty="0">
                <a:latin typeface="Corbel" panose="020B0503020204020204" pitchFamily="34" charset="0"/>
              </a:rPr>
              <a:t> </a:t>
            </a:r>
            <a:r>
              <a:rPr lang="en-IN" dirty="0" err="1">
                <a:latin typeface="Corbel" panose="020B0503020204020204" pitchFamily="34" charset="0"/>
              </a:rPr>
              <a:t>Su</a:t>
            </a:r>
            <a:r>
              <a:rPr lang="en-IN" dirty="0">
                <a:latin typeface="Corbel" panose="020B0503020204020204" pitchFamily="34" charset="0"/>
              </a:rPr>
              <a:t>. "Research about human face recognition technology." Test and Measurement, 2009. ICTM'09. International Conference on. Vol. 1. IEEE, 2009.</a:t>
            </a:r>
          </a:p>
          <a:p>
            <a:pPr algn="just"/>
            <a:r>
              <a:rPr lang="en-IN" dirty="0">
                <a:latin typeface="Corbel" panose="020B0503020204020204" pitchFamily="34" charset="0"/>
              </a:rPr>
              <a:t>[2] Guo, </a:t>
            </a:r>
            <a:r>
              <a:rPr lang="en-IN" dirty="0" err="1">
                <a:latin typeface="Corbel" panose="020B0503020204020204" pitchFamily="34" charset="0"/>
              </a:rPr>
              <a:t>Guodong</a:t>
            </a:r>
            <a:r>
              <a:rPr lang="en-IN" dirty="0">
                <a:latin typeface="Corbel" panose="020B0503020204020204" pitchFamily="34" charset="0"/>
              </a:rPr>
              <a:t>, Stan Z. Li, and </a:t>
            </a:r>
            <a:r>
              <a:rPr lang="en-IN" dirty="0" err="1">
                <a:latin typeface="Corbel" panose="020B0503020204020204" pitchFamily="34" charset="0"/>
              </a:rPr>
              <a:t>Kapluk</a:t>
            </a:r>
            <a:r>
              <a:rPr lang="en-IN" dirty="0">
                <a:latin typeface="Corbel" panose="020B0503020204020204" pitchFamily="34" charset="0"/>
              </a:rPr>
              <a:t> Chan. "Face recognition by support vector machines." Automatic Face and Gesture Recognition, 2000. Proceedings. Fourth IEEE International Conference on. IEEE, 2000.</a:t>
            </a:r>
          </a:p>
          <a:p>
            <a:pPr algn="just"/>
            <a:r>
              <a:rPr lang="en-IN" dirty="0">
                <a:latin typeface="Corbel" panose="020B0503020204020204" pitchFamily="34" charset="0"/>
              </a:rPr>
              <a:t>[3] Viola, Paul, and Michael Jones. "Rapid object detection using a boosted cascade of simple features." Computer Vision and Pattern Recognition, 2001. CVPR 2001. Proceedings of the 2001 IEEE Computer Society Conference on. Vol. 1. IEEE, 2001.</a:t>
            </a:r>
          </a:p>
          <a:p>
            <a:pPr algn="just"/>
            <a:r>
              <a:rPr lang="en-IN" dirty="0">
                <a:latin typeface="Corbel" panose="020B0503020204020204" pitchFamily="34" charset="0"/>
              </a:rPr>
              <a:t>[4] Amaro, E. Garcia, Marco Aurelio </a:t>
            </a:r>
            <a:r>
              <a:rPr lang="en-IN" dirty="0" err="1">
                <a:latin typeface="Corbel" panose="020B0503020204020204" pitchFamily="34" charset="0"/>
              </a:rPr>
              <a:t>Nuño-Maganda</a:t>
            </a:r>
            <a:r>
              <a:rPr lang="en-IN" dirty="0">
                <a:latin typeface="Corbel" panose="020B0503020204020204" pitchFamily="34" charset="0"/>
              </a:rPr>
              <a:t>, and Miguel Morales-Sandoval. "Evaluation of machine learning techniques for face detection and recognition." </a:t>
            </a:r>
            <a:r>
              <a:rPr lang="en-IN" i="1" dirty="0">
                <a:latin typeface="Corbel" panose="020B0503020204020204" pitchFamily="34" charset="0"/>
              </a:rPr>
              <a:t>CONIELECOMP 2012, 22nd International Conference on Electrical Communications and Computers</a:t>
            </a:r>
            <a:r>
              <a:rPr lang="en-IN" dirty="0">
                <a:latin typeface="Corbel" panose="020B0503020204020204" pitchFamily="34" charset="0"/>
              </a:rPr>
              <a:t>. IEEE, 2012.</a:t>
            </a:r>
          </a:p>
          <a:p>
            <a:endParaRPr lang="en-US" dirty="0"/>
          </a:p>
        </p:txBody>
      </p:sp>
    </p:spTree>
    <p:extLst>
      <p:ext uri="{BB962C8B-B14F-4D97-AF65-F5344CB8AC3E}">
        <p14:creationId xmlns:p14="http://schemas.microsoft.com/office/powerpoint/2010/main" val="1112237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4270" y="1103103"/>
            <a:ext cx="7365304" cy="4339650"/>
          </a:xfrm>
          <a:prstGeom prst="rect">
            <a:avLst/>
          </a:prstGeom>
          <a:noFill/>
        </p:spPr>
        <p:txBody>
          <a:bodyPr wrap="square" rtlCol="0">
            <a:spAutoFit/>
          </a:bodyPr>
          <a:lstStyle/>
          <a:p>
            <a:pPr algn="ctr"/>
            <a:r>
              <a:rPr lang="en-US" sz="13800" b="1" dirty="0"/>
              <a:t>THANK YOU</a:t>
            </a:r>
          </a:p>
        </p:txBody>
      </p:sp>
    </p:spTree>
    <p:extLst>
      <p:ext uri="{BB962C8B-B14F-4D97-AF65-F5344CB8AC3E}">
        <p14:creationId xmlns:p14="http://schemas.microsoft.com/office/powerpoint/2010/main" val="2293205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C5A91C8-0063-42B6-BC92-FA2E7300F2A5}"/>
              </a:ext>
            </a:extLst>
          </p:cNvPr>
          <p:cNvSpPr>
            <a:spLocks noGrp="1"/>
          </p:cNvSpPr>
          <p:nvPr>
            <p:ph type="title"/>
          </p:nvPr>
        </p:nvSpPr>
        <p:spPr/>
        <p:txBody>
          <a:bodyPr/>
          <a:lstStyle/>
          <a:p>
            <a:r>
              <a:rPr lang="en-IN" b="1" dirty="0"/>
              <a:t>MOTIVATION</a:t>
            </a:r>
          </a:p>
        </p:txBody>
      </p:sp>
      <p:sp>
        <p:nvSpPr>
          <p:cNvPr id="3" name="Content Placeholder 2">
            <a:extLst>
              <a:ext uri="{FF2B5EF4-FFF2-40B4-BE49-F238E27FC236}">
                <a16:creationId xmlns="" xmlns:a16="http://schemas.microsoft.com/office/drawing/2014/main" id="{9B9AE235-3755-46A4-8FAD-1ADE07DF9BC6}"/>
              </a:ext>
            </a:extLst>
          </p:cNvPr>
          <p:cNvSpPr>
            <a:spLocks noGrp="1"/>
          </p:cNvSpPr>
          <p:nvPr>
            <p:ph idx="1"/>
          </p:nvPr>
        </p:nvSpPr>
        <p:spPr/>
        <p:txBody>
          <a:bodyPr/>
          <a:lstStyle/>
          <a:p>
            <a:r>
              <a:rPr lang="en-IN" dirty="0">
                <a:latin typeface="Corbel" panose="020B0503020204020204" pitchFamily="34" charset="0"/>
              </a:rPr>
              <a:t>The main motivation behind pursuing this project is that it can solve following real life problem:</a:t>
            </a:r>
          </a:p>
          <a:p>
            <a:pPr algn="just">
              <a:buFont typeface="Wingdings" panose="05000000000000000000" pitchFamily="2" charset="2"/>
              <a:buChar char="v"/>
            </a:pPr>
            <a:r>
              <a:rPr lang="en-IN" dirty="0">
                <a:latin typeface="Corbel" panose="020B0503020204020204" pitchFamily="34" charset="0"/>
              </a:rPr>
              <a:t> The proposed system can be effectively used in simplifying the process of Attendance by eliminating the need of any biometric devices like fingerprint or retina scanner with just a digital camera. This will reduce the costs considerably and simplify the process of attendance.</a:t>
            </a:r>
          </a:p>
          <a:p>
            <a:pPr algn="just">
              <a:buFont typeface="Wingdings" panose="05000000000000000000" pitchFamily="2" charset="2"/>
              <a:buChar char="v"/>
            </a:pPr>
            <a:r>
              <a:rPr lang="en-IN" dirty="0">
                <a:latin typeface="Corbel" panose="020B0503020204020204" pitchFamily="34" charset="0"/>
              </a:rPr>
              <a:t> This system can also be used for tracking a suspect/criminal or for surveillance of dangerous individuals and can help to improve security.</a:t>
            </a:r>
          </a:p>
          <a:p>
            <a:pPr algn="just">
              <a:buFont typeface="Wingdings" panose="05000000000000000000" pitchFamily="2" charset="2"/>
              <a:buChar char="v"/>
            </a:pPr>
            <a:r>
              <a:rPr lang="en-IN" dirty="0">
                <a:latin typeface="Corbel" panose="020B0503020204020204" pitchFamily="34" charset="0"/>
              </a:rPr>
              <a:t> It has wide range applications in security including security of our personal electronic devices like smartphones, laptops, PCs, etc. It can considerably improve the personal safety of an individual.</a:t>
            </a:r>
          </a:p>
          <a:p>
            <a:pPr lvl="0" algn="just">
              <a:buFont typeface="Wingdings" panose="05000000000000000000" pitchFamily="2" charset="2"/>
              <a:buChar char="v"/>
            </a:pPr>
            <a:endParaRPr lang="en-IN" dirty="0"/>
          </a:p>
        </p:txBody>
      </p:sp>
    </p:spTree>
    <p:extLst>
      <p:ext uri="{BB962C8B-B14F-4D97-AF65-F5344CB8AC3E}">
        <p14:creationId xmlns:p14="http://schemas.microsoft.com/office/powerpoint/2010/main" val="303527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B6F336-941E-4C02-8B10-06DEDAB949FB}"/>
              </a:ext>
            </a:extLst>
          </p:cNvPr>
          <p:cNvSpPr>
            <a:spLocks noGrp="1"/>
          </p:cNvSpPr>
          <p:nvPr>
            <p:ph type="title"/>
          </p:nvPr>
        </p:nvSpPr>
        <p:spPr/>
        <p:txBody>
          <a:bodyPr/>
          <a:lstStyle/>
          <a:p>
            <a:r>
              <a:rPr lang="en-IN" b="1" dirty="0"/>
              <a:t>DATASET USED</a:t>
            </a:r>
          </a:p>
        </p:txBody>
      </p:sp>
      <p:sp>
        <p:nvSpPr>
          <p:cNvPr id="3" name="Content Placeholder 2">
            <a:extLst>
              <a:ext uri="{FF2B5EF4-FFF2-40B4-BE49-F238E27FC236}">
                <a16:creationId xmlns="" xmlns:a16="http://schemas.microsoft.com/office/drawing/2014/main" id="{EE73B58A-3727-4F16-B899-DB74FA0E4FFB}"/>
              </a:ext>
            </a:extLst>
          </p:cNvPr>
          <p:cNvSpPr>
            <a:spLocks noGrp="1"/>
          </p:cNvSpPr>
          <p:nvPr>
            <p:ph idx="1"/>
          </p:nvPr>
        </p:nvSpPr>
        <p:spPr>
          <a:xfrm>
            <a:off x="1097280" y="2396067"/>
            <a:ext cx="4389120" cy="2904067"/>
          </a:xfrm>
        </p:spPr>
        <p:txBody>
          <a:bodyPr>
            <a:normAutofit/>
          </a:bodyPr>
          <a:lstStyle/>
          <a:p>
            <a:pPr marL="0" indent="0" algn="just">
              <a:buNone/>
            </a:pPr>
            <a:r>
              <a:rPr lang="en-IN" b="1" dirty="0">
                <a:latin typeface="Corbel" panose="020B0503020204020204" pitchFamily="34" charset="0"/>
              </a:rPr>
              <a:t>Cambridge ORL Database</a:t>
            </a:r>
          </a:p>
          <a:p>
            <a:pPr marL="0" indent="0" algn="just">
              <a:buNone/>
            </a:pPr>
            <a:r>
              <a:rPr lang="en-IN" dirty="0">
                <a:latin typeface="Corbel" panose="020B0503020204020204" pitchFamily="34" charset="0"/>
              </a:rPr>
              <a:t>For the training, we use the Cambridge ORL face database, which consists of 400 images of 40 individuals, containing quite a high degree of variability in expression, pose, and facial details. </a:t>
            </a:r>
          </a:p>
          <a:p>
            <a:pPr marL="0" indent="0" algn="just">
              <a:buNone/>
            </a:pPr>
            <a:r>
              <a:rPr lang="en-IN" dirty="0">
                <a:latin typeface="Corbel" panose="020B0503020204020204" pitchFamily="34" charset="0"/>
              </a:rPr>
              <a:t> </a:t>
            </a:r>
          </a:p>
        </p:txBody>
      </p:sp>
      <p:pic>
        <p:nvPicPr>
          <p:cNvPr id="6" name="Picture 5">
            <a:extLst>
              <a:ext uri="{FF2B5EF4-FFF2-40B4-BE49-F238E27FC236}">
                <a16:creationId xmlns="" xmlns:a16="http://schemas.microsoft.com/office/drawing/2014/main" id="{67F74585-C624-4BF7-8A56-1CFC99777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062" y="1910857"/>
            <a:ext cx="5660250" cy="3895584"/>
          </a:xfrm>
          <a:prstGeom prst="rect">
            <a:avLst/>
          </a:prstGeom>
        </p:spPr>
      </p:pic>
    </p:spTree>
    <p:extLst>
      <p:ext uri="{BB962C8B-B14F-4D97-AF65-F5344CB8AC3E}">
        <p14:creationId xmlns:p14="http://schemas.microsoft.com/office/powerpoint/2010/main" val="2581825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460039-E255-4405-A77B-4D1638C3DE78}"/>
              </a:ext>
            </a:extLst>
          </p:cNvPr>
          <p:cNvSpPr>
            <a:spLocks noGrp="1"/>
          </p:cNvSpPr>
          <p:nvPr>
            <p:ph type="title"/>
          </p:nvPr>
        </p:nvSpPr>
        <p:spPr/>
        <p:txBody>
          <a:bodyPr/>
          <a:lstStyle/>
          <a:p>
            <a:r>
              <a:rPr lang="en-IN" b="1" dirty="0"/>
              <a:t>SAMPLE IMAGES FROM ORL DATABASE</a:t>
            </a:r>
          </a:p>
        </p:txBody>
      </p:sp>
      <p:pic>
        <p:nvPicPr>
          <p:cNvPr id="5" name="Content Placeholder 4">
            <a:extLst>
              <a:ext uri="{FF2B5EF4-FFF2-40B4-BE49-F238E27FC236}">
                <a16:creationId xmlns="" xmlns:a16="http://schemas.microsoft.com/office/drawing/2014/main" id="{57A8334C-4CD5-4ED4-B4DC-C126C99912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4385" y="1941029"/>
            <a:ext cx="7803556" cy="3833192"/>
          </a:xfrm>
        </p:spPr>
      </p:pic>
      <p:sp>
        <p:nvSpPr>
          <p:cNvPr id="6" name="TextBox 5">
            <a:extLst>
              <a:ext uri="{FF2B5EF4-FFF2-40B4-BE49-F238E27FC236}">
                <a16:creationId xmlns="" xmlns:a16="http://schemas.microsoft.com/office/drawing/2014/main" id="{DA990761-28D1-4DB2-AE97-35A9214782D6}"/>
              </a:ext>
            </a:extLst>
          </p:cNvPr>
          <p:cNvSpPr txBox="1"/>
          <p:nvPr/>
        </p:nvSpPr>
        <p:spPr>
          <a:xfrm>
            <a:off x="2548468" y="5774221"/>
            <a:ext cx="7357532" cy="369332"/>
          </a:xfrm>
          <a:prstGeom prst="rect">
            <a:avLst/>
          </a:prstGeom>
          <a:noFill/>
        </p:spPr>
        <p:txBody>
          <a:bodyPr wrap="square" rtlCol="0">
            <a:spAutoFit/>
          </a:bodyPr>
          <a:lstStyle/>
          <a:p>
            <a:pPr algn="ctr"/>
            <a:r>
              <a:rPr lang="en-IN" b="1" dirty="0">
                <a:latin typeface="Corbel" panose="020B0503020204020204" pitchFamily="34" charset="0"/>
              </a:rPr>
              <a:t>Fig:</a:t>
            </a:r>
            <a:r>
              <a:rPr lang="en-IN" dirty="0"/>
              <a:t> </a:t>
            </a:r>
            <a:r>
              <a:rPr lang="en-IN" dirty="0">
                <a:latin typeface="Corbel" panose="020B0503020204020204" pitchFamily="34" charset="0"/>
              </a:rPr>
              <a:t>All Images of First person in the ORL Database</a:t>
            </a:r>
          </a:p>
        </p:txBody>
      </p:sp>
    </p:spTree>
    <p:extLst>
      <p:ext uri="{BB962C8B-B14F-4D97-AF65-F5344CB8AC3E}">
        <p14:creationId xmlns:p14="http://schemas.microsoft.com/office/powerpoint/2010/main" val="90876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B6F336-941E-4C02-8B10-06DEDAB949FB}"/>
              </a:ext>
            </a:extLst>
          </p:cNvPr>
          <p:cNvSpPr>
            <a:spLocks noGrp="1"/>
          </p:cNvSpPr>
          <p:nvPr>
            <p:ph type="title"/>
          </p:nvPr>
        </p:nvSpPr>
        <p:spPr/>
        <p:txBody>
          <a:bodyPr/>
          <a:lstStyle/>
          <a:p>
            <a:r>
              <a:rPr lang="en-IN" b="1" dirty="0"/>
              <a:t>DATASET USED</a:t>
            </a:r>
          </a:p>
        </p:txBody>
      </p:sp>
      <p:sp>
        <p:nvSpPr>
          <p:cNvPr id="3" name="Content Placeholder 2">
            <a:extLst>
              <a:ext uri="{FF2B5EF4-FFF2-40B4-BE49-F238E27FC236}">
                <a16:creationId xmlns="" xmlns:a16="http://schemas.microsoft.com/office/drawing/2014/main" id="{EE73B58A-3727-4F16-B899-DB74FA0E4FFB}"/>
              </a:ext>
            </a:extLst>
          </p:cNvPr>
          <p:cNvSpPr>
            <a:spLocks noGrp="1"/>
          </p:cNvSpPr>
          <p:nvPr>
            <p:ph idx="1"/>
          </p:nvPr>
        </p:nvSpPr>
        <p:spPr>
          <a:xfrm>
            <a:off x="1097280" y="2396067"/>
            <a:ext cx="4389120" cy="2954866"/>
          </a:xfrm>
        </p:spPr>
        <p:txBody>
          <a:bodyPr>
            <a:normAutofit/>
          </a:bodyPr>
          <a:lstStyle/>
          <a:p>
            <a:pPr marL="0" indent="0" algn="just">
              <a:buNone/>
            </a:pPr>
            <a:r>
              <a:rPr lang="en-IN" b="1" dirty="0">
                <a:latin typeface="Corbel" panose="020B0503020204020204" pitchFamily="34" charset="0"/>
              </a:rPr>
              <a:t>MNNIT Faces Database</a:t>
            </a:r>
          </a:p>
          <a:p>
            <a:pPr marL="0" indent="0" algn="just">
              <a:buNone/>
            </a:pPr>
            <a:r>
              <a:rPr lang="en-IN" dirty="0">
                <a:latin typeface="Corbel" panose="020B0503020204020204" pitchFamily="34" charset="0"/>
              </a:rPr>
              <a:t>For the testing and ensuring that the database works for normal images with multiple faces we created an extended database of students of MNNIT from ECE 2019 Batch. It currently consists of 45 Students with 20 images for each student in various angles, lighting conditions etc.</a:t>
            </a:r>
          </a:p>
          <a:p>
            <a:pPr marL="0" indent="0" algn="just">
              <a:buNone/>
            </a:pPr>
            <a:r>
              <a:rPr lang="en-IN" dirty="0">
                <a:latin typeface="Corbel" panose="020B0503020204020204" pitchFamily="34" charset="0"/>
              </a:rPr>
              <a:t> </a:t>
            </a:r>
          </a:p>
        </p:txBody>
      </p:sp>
      <p:pic>
        <p:nvPicPr>
          <p:cNvPr id="1026" name="Picture 2">
            <a:extLst>
              <a:ext uri="{FF2B5EF4-FFF2-40B4-BE49-F238E27FC236}">
                <a16:creationId xmlns="" xmlns:a16="http://schemas.microsoft.com/office/drawing/2014/main" id="{1B554924-E08A-45D5-99C4-3D1BD314E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125133"/>
            <a:ext cx="6420793" cy="389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66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460039-E255-4405-A77B-4D1638C3DE78}"/>
              </a:ext>
            </a:extLst>
          </p:cNvPr>
          <p:cNvSpPr>
            <a:spLocks noGrp="1"/>
          </p:cNvSpPr>
          <p:nvPr>
            <p:ph type="title"/>
          </p:nvPr>
        </p:nvSpPr>
        <p:spPr/>
        <p:txBody>
          <a:bodyPr/>
          <a:lstStyle/>
          <a:p>
            <a:r>
              <a:rPr lang="en-IN" b="1" dirty="0"/>
              <a:t>SAMPLE IMAGES FROM MNNIT Faces</a:t>
            </a:r>
          </a:p>
        </p:txBody>
      </p:sp>
      <p:sp>
        <p:nvSpPr>
          <p:cNvPr id="6" name="TextBox 5">
            <a:extLst>
              <a:ext uri="{FF2B5EF4-FFF2-40B4-BE49-F238E27FC236}">
                <a16:creationId xmlns="" xmlns:a16="http://schemas.microsoft.com/office/drawing/2014/main" id="{DA990761-28D1-4DB2-AE97-35A9214782D6}"/>
              </a:ext>
            </a:extLst>
          </p:cNvPr>
          <p:cNvSpPr txBox="1"/>
          <p:nvPr/>
        </p:nvSpPr>
        <p:spPr>
          <a:xfrm>
            <a:off x="2548468" y="5774221"/>
            <a:ext cx="7357532" cy="369332"/>
          </a:xfrm>
          <a:prstGeom prst="rect">
            <a:avLst/>
          </a:prstGeom>
          <a:noFill/>
        </p:spPr>
        <p:txBody>
          <a:bodyPr wrap="square" rtlCol="0">
            <a:spAutoFit/>
          </a:bodyPr>
          <a:lstStyle/>
          <a:p>
            <a:pPr algn="ctr"/>
            <a:r>
              <a:rPr lang="en-IN" b="1" dirty="0">
                <a:latin typeface="Corbel" panose="020B0503020204020204" pitchFamily="34" charset="0"/>
              </a:rPr>
              <a:t>Fig:</a:t>
            </a:r>
            <a:r>
              <a:rPr lang="en-IN" dirty="0"/>
              <a:t> 10 </a:t>
            </a:r>
            <a:r>
              <a:rPr lang="en-IN" dirty="0">
                <a:latin typeface="Corbel" panose="020B0503020204020204" pitchFamily="34" charset="0"/>
              </a:rPr>
              <a:t>Images of Pawan Kumar Thapa from MNNIT Faces Database</a:t>
            </a:r>
          </a:p>
        </p:txBody>
      </p:sp>
      <p:pic>
        <p:nvPicPr>
          <p:cNvPr id="2050" name="Picture 2">
            <a:extLst>
              <a:ext uri="{FF2B5EF4-FFF2-40B4-BE49-F238E27FC236}">
                <a16:creationId xmlns="" xmlns:a16="http://schemas.microsoft.com/office/drawing/2014/main" id="{EB8AE5F7-1564-47EF-A863-A271B0FC22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2202" y="1846263"/>
            <a:ext cx="812792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62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FAB91ABD-AAAD-47CA-9470-ACC850D452C8}"/>
              </a:ext>
            </a:extLst>
          </p:cNvPr>
          <p:cNvSpPr txBox="1">
            <a:spLocks/>
          </p:cNvSpPr>
          <p:nvPr/>
        </p:nvSpPr>
        <p:spPr>
          <a:xfrm>
            <a:off x="3279913" y="2584175"/>
            <a:ext cx="5632174" cy="119269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sz="8800" b="1" dirty="0"/>
              <a:t>WORK PLAN</a:t>
            </a:r>
          </a:p>
        </p:txBody>
      </p:sp>
    </p:spTree>
    <p:extLst>
      <p:ext uri="{BB962C8B-B14F-4D97-AF65-F5344CB8AC3E}">
        <p14:creationId xmlns:p14="http://schemas.microsoft.com/office/powerpoint/2010/main" val="368594985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1255</TotalTime>
  <Words>1472</Words>
  <Application>Microsoft Office PowerPoint</Application>
  <PresentationFormat>Widescreen</PresentationFormat>
  <Paragraphs>153</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Calibri</vt:lpstr>
      <vt:lpstr>Calibri Light</vt:lpstr>
      <vt:lpstr>Cambria Math</vt:lpstr>
      <vt:lpstr>Corbel</vt:lpstr>
      <vt:lpstr>Times New Roman</vt:lpstr>
      <vt:lpstr>Wingdings</vt:lpstr>
      <vt:lpstr>Retrospect</vt:lpstr>
      <vt:lpstr>PowerPoint Presentation</vt:lpstr>
      <vt:lpstr>CONTENT</vt:lpstr>
      <vt:lpstr>INTRODUCTION</vt:lpstr>
      <vt:lpstr>MOTIVATION</vt:lpstr>
      <vt:lpstr>DATASET USED</vt:lpstr>
      <vt:lpstr>SAMPLE IMAGES FROM ORL DATABASE</vt:lpstr>
      <vt:lpstr>DATASET USED</vt:lpstr>
      <vt:lpstr>SAMPLE IMAGES FROM MNNIT Faces</vt:lpstr>
      <vt:lpstr>PowerPoint Presentation</vt:lpstr>
      <vt:lpstr>PowerPoint Presentation</vt:lpstr>
      <vt:lpstr>PowerPoint Presentation</vt:lpstr>
      <vt:lpstr>PREPROCESSING</vt:lpstr>
      <vt:lpstr>FACE DETECTION</vt:lpstr>
      <vt:lpstr>FACE DETECTION</vt:lpstr>
      <vt:lpstr>FACE DETECTION</vt:lpstr>
      <vt:lpstr>FACE DETECTION (ACCURACY)</vt:lpstr>
      <vt:lpstr>FACE DETECTION (RESULTS IN IMAGE)</vt:lpstr>
      <vt:lpstr>FACE DETECTION (RESULTS)</vt:lpstr>
      <vt:lpstr>FACE DETECTION (RESULTS)</vt:lpstr>
      <vt:lpstr>PowerPoint Presentation</vt:lpstr>
      <vt:lpstr>FEATURE EXTRACTION</vt:lpstr>
      <vt:lpstr> TRAINING THE MODEL</vt:lpstr>
      <vt:lpstr>SAMPLE TEST IMAGES (Naïve Bayes)</vt:lpstr>
      <vt:lpstr>SAMPLE TEST IMAGES (Logistic Regression)</vt:lpstr>
      <vt:lpstr>SAMPLE TEST IMAGES (Decision Tree)</vt:lpstr>
      <vt:lpstr>SAMPLE TEST IMAGES (Random Forest)</vt:lpstr>
      <vt:lpstr>SAMPLE TEST IMAGES (SVM)</vt:lpstr>
      <vt:lpstr>PowerPoint Presentation</vt:lpstr>
      <vt:lpstr>Testing on MNNIT Faces Database</vt:lpstr>
      <vt:lpstr>RESULTS FROM MNNIT Faces Database</vt:lpstr>
      <vt:lpstr>PowerPoint Presentation</vt:lpstr>
      <vt:lpstr>PowerPoint Presentation</vt:lpstr>
      <vt:lpstr>FUTURE SCOPE</vt:lpstr>
      <vt:lpstr>TOOLS USED</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Pawan Thapa</cp:lastModifiedBy>
  <cp:revision>30</cp:revision>
  <dcterms:created xsi:type="dcterms:W3CDTF">2019-03-27T16:57:32Z</dcterms:created>
  <dcterms:modified xsi:type="dcterms:W3CDTF">2019-05-29T18:46:16Z</dcterms:modified>
</cp:coreProperties>
</file>